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7"/>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8787"/>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8787"/>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2b97f2e64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32b97f2e64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2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2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2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2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2b97f2e6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32b97f2e64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7" name="Google Shape;30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308" name="Google Shape;308;p31: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318" name="Google Shape;318;p32: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6" name="Google Shape;32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327" name="Google Shape;327;p33: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3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347" name="Google Shape;347;p35: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356" name="Google Shape;356;p36: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364" name="Google Shape;364;p37: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1" name="Google Shape;37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372" name="Google Shape;372;p38: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380" name="Google Shape;380;p39: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 name="Google Shape;387;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388" name="Google Shape;388;p40: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5" name="Google Shape;39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396" name="Google Shape;396;p41: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404" name="Google Shape;404;p42: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2" name="Google Shape;41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413" name="Google Shape;413;p43: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421" name="Google Shape;421;p44: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429" name="Google Shape;429;p45: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6" name="Google Shape;43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437" name="Google Shape;437;p46: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446" name="Google Shape;446;p47: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4" name="Google Shape;45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455" name="Google Shape;455;p48: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 name="Google Shape;46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463" name="Google Shape;463;p49: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9" name="Google Shape;46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470" name="Google Shape;470;p50: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1" name="Google Shape;48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482" name="Google Shape;482;p51: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4" name="Google Shape;49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495" name="Google Shape;495;p53: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1" name="Google Shape;50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02" name="Google Shape;502;p54: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1" name="Google Shape;511;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12" name="Google Shape;512;p55: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5" name="Google Shape;525;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26" name="Google Shape;526;p56: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5" name="Google Shape;535;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36" name="Google Shape;536;p57: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2" name="Google Shape;542;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43" name="Google Shape;543;p58: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0" name="Google Shape;550;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51" name="Google Shape;551;p59: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8" name="Google Shape;558;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59" name="Google Shape;559;p60: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6" name="Google Shape;566;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67" name="Google Shape;567;p61: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4" name="Google Shape;57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75" name="Google Shape;575;p62: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2" name="Google Shape;582;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83" name="Google Shape;583;p63: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9" name="Google Shape;58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90" name="Google Shape;590;p64: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6" name="Google Shape;596;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597" name="Google Shape;597;p65: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604" name="Google Shape;604;p66: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0" name="Google Shape;610;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611" name="Google Shape;611;p67: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7" name="Google Shape;617;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618" name="Google Shape;618;p68: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4" name="Google Shape;624;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625" name="Google Shape;625;p69: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1" name="Google Shape;631;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632" name="Google Shape;632;p70: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8" name="Google Shape;638;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639" name="Google Shape;639;p71: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5" name="Google Shape;645;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
        <p:nvSpPr>
          <p:cNvPr id="646" name="Google Shape;646;p72: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7" name="Google Shape;17;p2"/>
          <p:cNvSpPr txBox="1"/>
          <p:nvPr>
            <p:ph idx="1" type="body"/>
          </p:nvPr>
        </p:nvSpPr>
        <p:spPr>
          <a:xfrm>
            <a:off x="457200" y="1600200"/>
            <a:ext cx="8229600" cy="4525962"/>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8" name="Google Shape;18;p2"/>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2"/>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Google Shape;20;p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72" name="Shape 72"/>
        <p:cNvGrpSpPr/>
        <p:nvPr/>
      </p:nvGrpSpPr>
      <p:grpSpPr>
        <a:xfrm>
          <a:off x="0" y="0"/>
          <a:ext cx="0" cy="0"/>
          <a:chOff x="0" y="0"/>
          <a:chExt cx="0" cy="0"/>
        </a:xfrm>
      </p:grpSpPr>
      <p:sp>
        <p:nvSpPr>
          <p:cNvPr id="73" name="Google Shape;73;p11"/>
          <p:cNvSpPr txBox="1"/>
          <p:nvPr>
            <p:ph type="title"/>
          </p:nvPr>
        </p:nvSpPr>
        <p:spPr>
          <a:xfrm>
            <a:off x="722313" y="4406900"/>
            <a:ext cx="7772400" cy="1362075"/>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74" name="Google Shape;74;p11"/>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00"/>
              </a:spcBef>
              <a:spcAft>
                <a:spcPts val="0"/>
              </a:spcAft>
              <a:buClr>
                <a:schemeClr val="dk1"/>
              </a:buClr>
              <a:buSzPts val="2000"/>
              <a:buFont typeface="Arial"/>
              <a:buNone/>
              <a:defRPr sz="2000">
                <a:solidFill>
                  <a:schemeClr val="dk1"/>
                </a:solidFill>
                <a:latin typeface="Arial"/>
                <a:ea typeface="Arial"/>
                <a:cs typeface="Arial"/>
                <a:sym typeface="Arial"/>
              </a:defRPr>
            </a:lvl1pPr>
            <a:lvl2pPr indent="-228600" lvl="1" marL="914400" marR="0" rtl="0" algn="l">
              <a:spcBef>
                <a:spcPts val="36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228600" lvl="6" marL="32004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228600" lvl="7" marL="36576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228600" lvl="8" marL="4114800" marR="0" rtl="0" algn="l">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75" name="Google Shape;75;p11"/>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1"/>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type="title">
  <p:cSld name="TITLE">
    <p:spTree>
      <p:nvGrpSpPr>
        <p:cNvPr id="78" name="Shape 78"/>
        <p:cNvGrpSpPr/>
        <p:nvPr/>
      </p:nvGrpSpPr>
      <p:grpSpPr>
        <a:xfrm>
          <a:off x="0" y="0"/>
          <a:ext cx="0" cy="0"/>
          <a:chOff x="0" y="0"/>
          <a:chExt cx="0" cy="0"/>
        </a:xfrm>
      </p:grpSpPr>
      <p:sp>
        <p:nvSpPr>
          <p:cNvPr id="79" name="Google Shape;79;p12"/>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0" name="Google Shape;80;p12"/>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chemeClr val="dk1"/>
              </a:buClr>
              <a:buSzPts val="3200"/>
              <a:buFont typeface="Arial"/>
              <a:buNone/>
              <a:defRPr sz="3200">
                <a:solidFill>
                  <a:schemeClr val="dk1"/>
                </a:solidFill>
                <a:latin typeface="Arial"/>
                <a:ea typeface="Arial"/>
                <a:cs typeface="Arial"/>
                <a:sym typeface="Arial"/>
              </a:defRPr>
            </a:lvl1pPr>
            <a:lvl2pPr indent="0" lvl="1" marL="457200"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1" name="Google Shape;81;p12"/>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2"/>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is" type="vertTitleAndTx">
  <p:cSld name="VERTICAL_TITLE_AND_VERTICAL_TEXT">
    <p:spTree>
      <p:nvGrpSpPr>
        <p:cNvPr id="21" name="Shape 21"/>
        <p:cNvGrpSpPr/>
        <p:nvPr/>
      </p:nvGrpSpPr>
      <p:grpSpPr>
        <a:xfrm>
          <a:off x="0" y="0"/>
          <a:ext cx="0" cy="0"/>
          <a:chOff x="0" y="0"/>
          <a:chExt cx="0" cy="0"/>
        </a:xfrm>
      </p:grpSpPr>
      <p:sp>
        <p:nvSpPr>
          <p:cNvPr id="22" name="Google Shape;22;p3"/>
          <p:cNvSpPr txBox="1"/>
          <p:nvPr>
            <p:ph type="title"/>
          </p:nvPr>
        </p:nvSpPr>
        <p:spPr>
          <a:xfrm rot="5400000">
            <a:off x="4732337" y="2171700"/>
            <a:ext cx="5851525" cy="20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3" name="Google Shape;23;p3"/>
          <p:cNvSpPr txBox="1"/>
          <p:nvPr>
            <p:ph idx="1" type="body"/>
          </p:nvPr>
        </p:nvSpPr>
        <p:spPr>
          <a:xfrm rot="5400000">
            <a:off x="541338" y="190501"/>
            <a:ext cx="5851525" cy="60198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 name="Google Shape;24;p3"/>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3"/>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Google Shape;26;p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27" name="Shape 27"/>
        <p:cNvGrpSpPr/>
        <p:nvPr/>
      </p:nvGrpSpPr>
      <p:grpSpPr>
        <a:xfrm>
          <a:off x="0" y="0"/>
          <a:ext cx="0" cy="0"/>
          <a:chOff x="0" y="0"/>
          <a:chExt cx="0" cy="0"/>
        </a:xfrm>
      </p:grpSpPr>
      <p:sp>
        <p:nvSpPr>
          <p:cNvPr id="28" name="Google Shape;28;p4"/>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9" name="Google Shape;29;p4"/>
          <p:cNvSpPr txBox="1"/>
          <p:nvPr>
            <p:ph idx="1" type="body"/>
          </p:nvPr>
        </p:nvSpPr>
        <p:spPr>
          <a:xfrm rot="5400000">
            <a:off x="2309019" y="-251619"/>
            <a:ext cx="4525962" cy="82296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0" name="Google Shape;30;p4"/>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4"/>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Google Shape;32;p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33" name="Shape 33"/>
        <p:cNvGrpSpPr/>
        <p:nvPr/>
      </p:nvGrpSpPr>
      <p:grpSpPr>
        <a:xfrm>
          <a:off x="0" y="0"/>
          <a:ext cx="0" cy="0"/>
          <a:chOff x="0" y="0"/>
          <a:chExt cx="0" cy="0"/>
        </a:xfrm>
      </p:grpSpPr>
      <p:sp>
        <p:nvSpPr>
          <p:cNvPr id="34" name="Google Shape;34;p5"/>
          <p:cNvSpPr txBox="1"/>
          <p:nvPr>
            <p:ph type="title"/>
          </p:nvPr>
        </p:nvSpPr>
        <p:spPr>
          <a:xfrm>
            <a:off x="1792288" y="4800600"/>
            <a:ext cx="5486400" cy="566738"/>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5" name="Google Shape;35;p5"/>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noAutofit/>
          </a:bodyPr>
          <a:lstStyle>
            <a:lvl1pPr indent="0" lvl="0" marL="0" marR="0" rtl="0" algn="l">
              <a:spcBef>
                <a:spcPts val="640"/>
              </a:spcBef>
              <a:spcAft>
                <a:spcPts val="0"/>
              </a:spcAft>
              <a:buClr>
                <a:schemeClr val="dk1"/>
              </a:buClr>
              <a:buSzPts val="3200"/>
              <a:buFont typeface="Arial"/>
              <a:buNone/>
              <a:defRPr sz="3200">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36" name="Google Shape;36;p5"/>
          <p:cNvSpPr txBox="1"/>
          <p:nvPr>
            <p:ph idx="1" type="body"/>
          </p:nvPr>
        </p:nvSpPr>
        <p:spPr>
          <a:xfrm>
            <a:off x="1792288" y="5367338"/>
            <a:ext cx="5486400" cy="804862"/>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sz="1400">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37" name="Google Shape;37;p5"/>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8" name="Google Shape;38;p5"/>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 name="Google Shape;39;p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73050"/>
            <a:ext cx="3008313" cy="116205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2" name="Google Shape;42;p6"/>
          <p:cNvSpPr txBox="1"/>
          <p:nvPr>
            <p:ph idx="1" type="body"/>
          </p:nvPr>
        </p:nvSpPr>
        <p:spPr>
          <a:xfrm>
            <a:off x="3575050" y="273050"/>
            <a:ext cx="5111750" cy="5853113"/>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sz="3200">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 name="Google Shape;43;p6"/>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dk1"/>
              </a:buClr>
              <a:buSzPts val="1400"/>
              <a:buFont typeface="Arial"/>
              <a:buNone/>
              <a:defRPr sz="1400">
                <a:solidFill>
                  <a:schemeClr val="dk1"/>
                </a:solidFill>
                <a:latin typeface="Arial"/>
                <a:ea typeface="Arial"/>
                <a:cs typeface="Arial"/>
                <a:sym typeface="Arial"/>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44" name="Google Shape;44;p6"/>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5" name="Google Shape;45;p6"/>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6" name="Google Shape;46;p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47" name="Shape 47"/>
        <p:cNvGrpSpPr/>
        <p:nvPr/>
      </p:nvGrpSpPr>
      <p:grpSpPr>
        <a:xfrm>
          <a:off x="0" y="0"/>
          <a:ext cx="0" cy="0"/>
          <a:chOff x="0" y="0"/>
          <a:chExt cx="0" cy="0"/>
        </a:xfrm>
      </p:grpSpPr>
      <p:sp>
        <p:nvSpPr>
          <p:cNvPr id="48" name="Google Shape;48;p7"/>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9" name="Google Shape;49;p7"/>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0" name="Google Shape;50;p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3" name="Google Shape;53;p8"/>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4" name="Google Shape;54;p8"/>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5" name="Google Shape;55;p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56" name="Shape 56"/>
        <p:cNvGrpSpPr/>
        <p:nvPr/>
      </p:nvGrpSpPr>
      <p:grpSpPr>
        <a:xfrm>
          <a:off x="0" y="0"/>
          <a:ext cx="0" cy="0"/>
          <a:chOff x="0" y="0"/>
          <a:chExt cx="0" cy="0"/>
        </a:xfrm>
      </p:grpSpPr>
      <p:sp>
        <p:nvSpPr>
          <p:cNvPr id="57" name="Google Shape;57;p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58" name="Google Shape;58;p9"/>
          <p:cNvSpPr txBox="1"/>
          <p:nvPr>
            <p:ph idx="1" type="body"/>
          </p:nvPr>
        </p:nvSpPr>
        <p:spPr>
          <a:xfrm>
            <a:off x="457200" y="1535113"/>
            <a:ext cx="4040188" cy="6397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sz="2400">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9" name="Google Shape;59;p9"/>
          <p:cNvSpPr txBox="1"/>
          <p:nvPr>
            <p:ph idx="2" type="body"/>
          </p:nvPr>
        </p:nvSpPr>
        <p:spPr>
          <a:xfrm>
            <a:off x="457200" y="2174875"/>
            <a:ext cx="4040188" cy="3951288"/>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sz="2400">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60" name="Google Shape;60;p9"/>
          <p:cNvSpPr txBox="1"/>
          <p:nvPr>
            <p:ph idx="3" type="body"/>
          </p:nvPr>
        </p:nvSpPr>
        <p:spPr>
          <a:xfrm>
            <a:off x="4645025" y="1535113"/>
            <a:ext cx="4041775" cy="639762"/>
          </a:xfrm>
          <a:prstGeom prst="rect">
            <a:avLst/>
          </a:prstGeom>
          <a:noFill/>
          <a:ln>
            <a:noFill/>
          </a:ln>
        </p:spPr>
        <p:txBody>
          <a:bodyPr anchorCtr="0" anchor="b" bIns="91425" lIns="91425" spcFirstLastPara="1" rIns="91425" wrap="square" tIns="91425">
            <a:noAutofit/>
          </a:bodyPr>
          <a:lstStyle>
            <a:lvl1pPr indent="-228600" lvl="0" marL="457200" marR="0" rtl="0" algn="l">
              <a:spcBef>
                <a:spcPts val="480"/>
              </a:spcBef>
              <a:spcAft>
                <a:spcPts val="0"/>
              </a:spcAft>
              <a:buClr>
                <a:schemeClr val="dk1"/>
              </a:buClr>
              <a:buSzPts val="2400"/>
              <a:buFont typeface="Arial"/>
              <a:buNone/>
              <a:defRPr b="1" sz="2400">
                <a:solidFill>
                  <a:schemeClr val="dk1"/>
                </a:solidFill>
                <a:latin typeface="Arial"/>
                <a:ea typeface="Arial"/>
                <a:cs typeface="Arial"/>
                <a:sym typeface="Arial"/>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61" name="Google Shape;61;p9"/>
          <p:cNvSpPr txBox="1"/>
          <p:nvPr>
            <p:ph idx="4" type="body"/>
          </p:nvPr>
        </p:nvSpPr>
        <p:spPr>
          <a:xfrm>
            <a:off x="4645025" y="2174875"/>
            <a:ext cx="4041775" cy="3951288"/>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sz="2400">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62" name="Google Shape;62;p9"/>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 name="Google Shape;63;p9"/>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65" name="Shape 65"/>
        <p:cNvGrpSpPr/>
        <p:nvPr/>
      </p:nvGrpSpPr>
      <p:grpSpPr>
        <a:xfrm>
          <a:off x="0" y="0"/>
          <a:ext cx="0" cy="0"/>
          <a:chOff x="0" y="0"/>
          <a:chExt cx="0" cy="0"/>
        </a:xfrm>
      </p:grpSpPr>
      <p:sp>
        <p:nvSpPr>
          <p:cNvPr id="66" name="Google Shape;66;p1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67" name="Google Shape;67;p10"/>
          <p:cNvSpPr txBox="1"/>
          <p:nvPr>
            <p:ph idx="1" type="body"/>
          </p:nvPr>
        </p:nvSpPr>
        <p:spPr>
          <a:xfrm>
            <a:off x="457200" y="1600200"/>
            <a:ext cx="4038600" cy="4525963"/>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sz="2800">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 name="Google Shape;68;p10"/>
          <p:cNvSpPr txBox="1"/>
          <p:nvPr>
            <p:ph idx="2" type="body"/>
          </p:nvPr>
        </p:nvSpPr>
        <p:spPr>
          <a:xfrm>
            <a:off x="4648200" y="1600200"/>
            <a:ext cx="4038600" cy="4525963"/>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sz="2800">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10"/>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0" name="Google Shape;70;p10"/>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1" name="Google Shape;71;p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1" name="Google Shape;11;p1"/>
          <p:cNvSpPr txBox="1"/>
          <p:nvPr>
            <p:ph idx="1" type="body"/>
          </p:nvPr>
        </p:nvSpPr>
        <p:spPr>
          <a:xfrm>
            <a:off x="457200" y="1600200"/>
            <a:ext cx="8229600" cy="4525962"/>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457200" y="6245225"/>
            <a:ext cx="2133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245225"/>
            <a:ext cx="2895600" cy="47625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6.jpg"/><Relationship Id="rId4" Type="http://schemas.openxmlformats.org/officeDocument/2006/relationships/image" Target="../media/image10.jpg"/><Relationship Id="rId5"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40.jp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jpg"/><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jp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jp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jpg"/><Relationship Id="rId4" Type="http://schemas.openxmlformats.org/officeDocument/2006/relationships/image" Target="../media/image28.jpg"/><Relationship Id="rId5" Type="http://schemas.openxmlformats.org/officeDocument/2006/relationships/image" Target="../media/image25.jpg"/><Relationship Id="rId6"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8.jp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8.jpg"/><Relationship Id="rId6" Type="http://schemas.openxmlformats.org/officeDocument/2006/relationships/image" Target="../media/image50.png"/><Relationship Id="rId7"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hyperlink" Target="http://igti.com.br/blog/etapas-processamento-fluxos-continuos-de-dados/" TargetMode="External"/><Relationship Id="rId4" Type="http://schemas.openxmlformats.org/officeDocument/2006/relationships/hyperlink" Target="https://imasters.com.br/desenvolvimento/introducao-ao-apache-flume/?trace=1519021197&amp;source=single" TargetMode="External"/><Relationship Id="rId5" Type="http://schemas.openxmlformats.org/officeDocument/2006/relationships/hyperlink" Target="https://insidebigdata.com/2016/04/28/a-brief-history-of-kafka-linkedins-messaging-platform/" TargetMode="External"/><Relationship Id="rId6" Type="http://schemas.openxmlformats.org/officeDocument/2006/relationships/hyperlink" Target="https://www.concrete.com.br/2016/08/09/introducao-ao-apache-flume/" TargetMode="External"/><Relationship Id="rId7" Type="http://schemas.openxmlformats.org/officeDocument/2006/relationships/hyperlink" Target="https://www.infoq.com/br/articles/apache-spark-introduction" TargetMode="External"/><Relationship Id="rId8" Type="http://schemas.openxmlformats.org/officeDocument/2006/relationships/hyperlink" Target="https://engineering.linkedin.com/blog/2016/04/kafka-ecosystem-at-linkedi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descr="capa 2" id="88" name="Google Shape;88;p13"/>
          <p:cNvPicPr preferRelativeResize="0"/>
          <p:nvPr/>
        </p:nvPicPr>
        <p:blipFill rotWithShape="1">
          <a:blip r:embed="rId3">
            <a:alphaModFix/>
          </a:blip>
          <a:srcRect b="0" l="0" r="0" t="0"/>
          <a:stretch/>
        </p:blipFill>
        <p:spPr>
          <a:xfrm>
            <a:off x="0" y="0"/>
            <a:ext cx="9040215" cy="6789420"/>
          </a:xfrm>
          <a:prstGeom prst="rect">
            <a:avLst/>
          </a:prstGeom>
          <a:noFill/>
          <a:ln>
            <a:noFill/>
          </a:ln>
        </p:spPr>
      </p:pic>
      <p:sp>
        <p:nvSpPr>
          <p:cNvPr id="89" name="Google Shape;89;p13"/>
          <p:cNvSpPr txBox="1"/>
          <p:nvPr>
            <p:ph type="title"/>
          </p:nvPr>
        </p:nvSpPr>
        <p:spPr>
          <a:xfrm>
            <a:off x="3419475" y="4292600"/>
            <a:ext cx="5545137"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0"/>
              <a:buFont typeface="Trebuchet MS"/>
              <a:buNone/>
            </a:pPr>
            <a:r>
              <a:rPr b="1" i="0" lang="en-US" sz="4000" u="none" cap="none" strike="noStrike">
                <a:solidFill>
                  <a:schemeClr val="dk2"/>
                </a:solidFill>
                <a:latin typeface="Trebuchet MS"/>
                <a:ea typeface="Trebuchet MS"/>
                <a:cs typeface="Trebuchet MS"/>
                <a:sym typeface="Trebuchet MS"/>
              </a:rPr>
              <a:t>Ciência de Dados e Big Data/ Processamento e Análise de Fluxos Contínuos de Dados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Fluxos Contínuos de Dados e a IoT</a:t>
            </a:r>
            <a:endParaRPr/>
          </a:p>
        </p:txBody>
      </p:sp>
      <p:sp>
        <p:nvSpPr>
          <p:cNvPr id="144" name="Google Shape;144;p22"/>
          <p:cNvSpPr txBox="1"/>
          <p:nvPr>
            <p:ph idx="1" type="body"/>
          </p:nvPr>
        </p:nvSpPr>
        <p:spPr>
          <a:xfrm>
            <a:off x="4211637" y="2420937"/>
            <a:ext cx="4557712"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Você já pensou poder dirigir e ativar um GPS, ou diminuir a temperatura do ar condicionado ou até mesmo encontrar um restaurante que esteja próximo sem sequer tirar as mãos do volante? Isso já existe e já é possível. A idéia é de no futuro até mesmo prever e evitar acidentes.</a:t>
            </a:r>
            <a:endParaRPr/>
          </a:p>
          <a:p>
            <a:pPr indent="-3429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5" name="Google Shape;145;p22"/>
          <p:cNvSpPr txBox="1"/>
          <p:nvPr/>
        </p:nvSpPr>
        <p:spPr>
          <a:xfrm>
            <a:off x="3090862" y="1722437"/>
            <a:ext cx="2838450"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Carros Conectados</a:t>
            </a:r>
            <a:endParaRPr/>
          </a:p>
        </p:txBody>
      </p:sp>
      <p:pic>
        <p:nvPicPr>
          <p:cNvPr id="146" name="Google Shape;146;p22"/>
          <p:cNvPicPr preferRelativeResize="0"/>
          <p:nvPr/>
        </p:nvPicPr>
        <p:blipFill rotWithShape="1">
          <a:blip r:embed="rId3">
            <a:alphaModFix/>
          </a:blip>
          <a:srcRect b="0" l="0" r="0" t="0"/>
          <a:stretch/>
        </p:blipFill>
        <p:spPr>
          <a:xfrm>
            <a:off x="468312" y="2781300"/>
            <a:ext cx="3862250" cy="23669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Fluxos Contínuos de Dados e a IoT</a:t>
            </a:r>
            <a:endParaRPr/>
          </a:p>
        </p:txBody>
      </p:sp>
      <p:sp>
        <p:nvSpPr>
          <p:cNvPr id="152" name="Google Shape;152;p23"/>
          <p:cNvSpPr txBox="1"/>
          <p:nvPr>
            <p:ph idx="1" type="body"/>
          </p:nvPr>
        </p:nvSpPr>
        <p:spPr>
          <a:xfrm>
            <a:off x="466725" y="2690812"/>
            <a:ext cx="8158162"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Os relógios inteligentes funcionam, a princípio, como uma extensão do smartphone. </a:t>
            </a:r>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 integração é feita via Bluetooth e oferece praticidade ao usuário para acessar informações e aplicativos, além de permitir a leitura e o envio de e-mails e SMS. </a:t>
            </a:r>
            <a:endParaRPr/>
          </a:p>
          <a:p>
            <a:pPr indent="-3429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53" name="Google Shape;153;p23"/>
          <p:cNvSpPr txBox="1"/>
          <p:nvPr/>
        </p:nvSpPr>
        <p:spPr>
          <a:xfrm>
            <a:off x="3090862" y="1722437"/>
            <a:ext cx="2892425"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Relógio Inteligentes</a:t>
            </a:r>
            <a:endParaRPr/>
          </a:p>
        </p:txBody>
      </p:sp>
      <p:pic>
        <p:nvPicPr>
          <p:cNvPr descr="Relógio da Apple tem visual arrojado (Foto: Divulgação)" id="154" name="Google Shape;154;p23"/>
          <p:cNvPicPr preferRelativeResize="0"/>
          <p:nvPr/>
        </p:nvPicPr>
        <p:blipFill rotWithShape="1">
          <a:blip r:embed="rId3">
            <a:alphaModFix/>
          </a:blip>
          <a:srcRect b="0" l="0" r="0" t="0"/>
          <a:stretch/>
        </p:blipFill>
        <p:spPr>
          <a:xfrm>
            <a:off x="539750" y="5218112"/>
            <a:ext cx="3592974" cy="16366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Fluxos Contínuos de Dados e a IoT</a:t>
            </a:r>
            <a:endParaRPr/>
          </a:p>
        </p:txBody>
      </p:sp>
      <p:sp>
        <p:nvSpPr>
          <p:cNvPr id="160" name="Google Shape;160;p24"/>
          <p:cNvSpPr txBox="1"/>
          <p:nvPr/>
        </p:nvSpPr>
        <p:spPr>
          <a:xfrm>
            <a:off x="1835150" y="1978025"/>
            <a:ext cx="4897437" cy="576262"/>
          </a:xfrm>
          <a:prstGeom prst="rect">
            <a:avLst/>
          </a:prstGeom>
          <a:noFill/>
          <a:ln>
            <a:noFill/>
          </a:ln>
        </p:spPr>
        <p:txBody>
          <a:bodyPr anchorCtr="0" anchor="t" bIns="45700" lIns="91425" spcFirstLastPara="1" rIns="91425" wrap="square" tIns="45700">
            <a:noAutofit/>
          </a:bodyPr>
          <a:lstStyle/>
          <a:p>
            <a:pPr indent="-9525" lvl="0" marL="136525" marR="0" rtl="0" algn="l">
              <a:lnSpc>
                <a:spcPct val="80000"/>
              </a:lnSpc>
              <a:spcBef>
                <a:spcPts val="0"/>
              </a:spcBef>
              <a:spcAft>
                <a:spcPts val="0"/>
              </a:spcAft>
              <a:buClr>
                <a:srgbClr val="00B0F0"/>
              </a:buClr>
              <a:buSzPts val="2400"/>
              <a:buFont typeface="Arial"/>
              <a:buNone/>
            </a:pPr>
            <a:r>
              <a:rPr b="1" i="0" lang="en-US" sz="700" u="none" cap="none" strike="noStrike">
                <a:solidFill>
                  <a:srgbClr val="00B0F0"/>
                </a:solidFill>
                <a:latin typeface="Arial"/>
                <a:ea typeface="Arial"/>
                <a:cs typeface="Arial"/>
                <a:sym typeface="Arial"/>
              </a:rPr>
              <a:t>	</a:t>
            </a:r>
            <a:r>
              <a:rPr b="0" i="0" lang="en-US" sz="2400" u="none" cap="none" strike="noStrike">
                <a:solidFill>
                  <a:schemeClr val="dk1"/>
                </a:solidFill>
                <a:latin typeface="Arial"/>
                <a:ea typeface="Arial"/>
                <a:cs typeface="Arial"/>
                <a:sym typeface="Arial"/>
              </a:rPr>
              <a:t>Casaco que simula abraço</a:t>
            </a:r>
            <a:endParaRPr/>
          </a:p>
        </p:txBody>
      </p:sp>
      <p:pic>
        <p:nvPicPr>
          <p:cNvPr descr="roupa inflável" id="161" name="Google Shape;161;p24"/>
          <p:cNvPicPr preferRelativeResize="0"/>
          <p:nvPr/>
        </p:nvPicPr>
        <p:blipFill rotWithShape="1">
          <a:blip r:embed="rId3">
            <a:alphaModFix/>
          </a:blip>
          <a:srcRect b="0" l="0" r="0" t="0"/>
          <a:stretch/>
        </p:blipFill>
        <p:spPr>
          <a:xfrm>
            <a:off x="-22225" y="2352675"/>
            <a:ext cx="4414993" cy="3256665"/>
          </a:xfrm>
          <a:prstGeom prst="rect">
            <a:avLst/>
          </a:prstGeom>
          <a:noFill/>
          <a:ln>
            <a:noFill/>
          </a:ln>
        </p:spPr>
      </p:pic>
      <p:sp>
        <p:nvSpPr>
          <p:cNvPr id="162" name="Google Shape;162;p24"/>
          <p:cNvSpPr txBox="1"/>
          <p:nvPr>
            <p:ph idx="1" type="body"/>
          </p:nvPr>
        </p:nvSpPr>
        <p:spPr>
          <a:xfrm>
            <a:off x="4548187" y="2420937"/>
            <a:ext cx="4041775" cy="3435350"/>
          </a:xfrm>
          <a:prstGeom prst="rect">
            <a:avLst/>
          </a:prstGeom>
          <a:noFill/>
          <a:ln>
            <a:noFill/>
          </a:ln>
        </p:spPr>
        <p:txBody>
          <a:bodyPr anchorCtr="0" anchor="t" bIns="45700" lIns="91425" spcFirstLastPara="1" rIns="91425" wrap="square" tIns="45700">
            <a:noAutofit/>
          </a:bodyPr>
          <a:lstStyle/>
          <a:p>
            <a:pPr indent="-9525" lvl="0" marL="136525" marR="0" rtl="0" algn="l">
              <a:lnSpc>
                <a:spcPct val="8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Essa é para aqueles que sentem que as relações no Facebook carecem de “contato humano”. A designer do Laboratório de Mídias do Massachusetts Institute of Technology, Melissa Chow, desenvolveu um casaco que infla cada vez que uma de suas postagens recebe um “curtir” no Facebook, dando a sensação de um abraço.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Fluxos Contínuos de Dados e a IoT</a:t>
            </a:r>
            <a:endParaRPr/>
          </a:p>
        </p:txBody>
      </p:sp>
      <p:sp>
        <p:nvSpPr>
          <p:cNvPr id="168" name="Google Shape;168;p25"/>
          <p:cNvSpPr txBox="1"/>
          <p:nvPr>
            <p:ph idx="1" type="body"/>
          </p:nvPr>
        </p:nvSpPr>
        <p:spPr>
          <a:xfrm>
            <a:off x="4565650" y="2239962"/>
            <a:ext cx="4418012" cy="3435350"/>
          </a:xfrm>
          <a:prstGeom prst="rect">
            <a:avLst/>
          </a:prstGeom>
          <a:noFill/>
          <a:ln>
            <a:noFill/>
          </a:ln>
        </p:spPr>
        <p:txBody>
          <a:bodyPr anchorCtr="0" anchor="t" bIns="45700" lIns="91425" spcFirstLastPara="1" rIns="91425" wrap="square" tIns="45700">
            <a:noAutofit/>
          </a:bodyPr>
          <a:lstStyle/>
          <a:p>
            <a:pPr indent="-9525" lvl="0" marL="136525" marR="0" rtl="0" algn="just">
              <a:lnSpc>
                <a:spcPct val="8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O Google mostrou detalhes dos seus óculos “do futuro”, que agora ganharam o nome oficial de Google Glass. Sergey Brin, cofundador da empresa, subiu ao palco do evento para apresentar os óculos, que têm câmera, microfone, alto falantes, processador poderoso e memória. O protótipo ainda conta com conexão à internet para transferência de dados, mas o Google não especificou quais redes os óculos terão acesso.</a:t>
            </a:r>
            <a:endParaRPr/>
          </a:p>
        </p:txBody>
      </p:sp>
      <p:sp>
        <p:nvSpPr>
          <p:cNvPr id="169" name="Google Shape;169;p25"/>
          <p:cNvSpPr txBox="1"/>
          <p:nvPr/>
        </p:nvSpPr>
        <p:spPr>
          <a:xfrm>
            <a:off x="3184525" y="1700212"/>
            <a:ext cx="2651125"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Óculos Inteligente</a:t>
            </a:r>
            <a:endParaRPr/>
          </a:p>
        </p:txBody>
      </p:sp>
      <p:pic>
        <p:nvPicPr>
          <p:cNvPr descr="https://rafaneres.files.wordpress.com/2012/02/mm-630-google-glasses-terminator-poster-630w.jpg?w=590&amp;h=307" id="170" name="Google Shape;170;p25"/>
          <p:cNvPicPr preferRelativeResize="0"/>
          <p:nvPr/>
        </p:nvPicPr>
        <p:blipFill rotWithShape="1">
          <a:blip r:embed="rId3">
            <a:alphaModFix/>
          </a:blip>
          <a:srcRect b="0" l="0" r="0" t="0"/>
          <a:stretch/>
        </p:blipFill>
        <p:spPr>
          <a:xfrm>
            <a:off x="228600" y="3946525"/>
            <a:ext cx="3265566" cy="1699554"/>
          </a:xfrm>
          <a:prstGeom prst="rect">
            <a:avLst/>
          </a:prstGeom>
          <a:noFill/>
          <a:ln>
            <a:noFill/>
          </a:ln>
        </p:spPr>
      </p:pic>
      <p:pic>
        <p:nvPicPr>
          <p:cNvPr descr="https://encrypted-tbn2.gstatic.com/images?q=tbn:ANd9GcQ0ph-6pGdas5egmPP1FcyqWpTc-WVHZig_LcRmlRRfeUWpIxcvXQ" id="171" name="Google Shape;171;p25"/>
          <p:cNvPicPr preferRelativeResize="0"/>
          <p:nvPr/>
        </p:nvPicPr>
        <p:blipFill rotWithShape="1">
          <a:blip r:embed="rId4">
            <a:alphaModFix/>
          </a:blip>
          <a:srcRect b="0" l="0" r="0" t="0"/>
          <a:stretch/>
        </p:blipFill>
        <p:spPr>
          <a:xfrm>
            <a:off x="1314762" y="2688300"/>
            <a:ext cx="1978243" cy="1481390"/>
          </a:xfrm>
          <a:prstGeom prst="rect">
            <a:avLst/>
          </a:prstGeom>
          <a:noFill/>
          <a:ln>
            <a:noFill/>
          </a:ln>
        </p:spPr>
      </p:pic>
      <p:pic>
        <p:nvPicPr>
          <p:cNvPr descr="http://www.revolucaodigital.net/wp-content/uploads/2012/05/google-glass-610x359.jpg?d01e53" id="172" name="Google Shape;172;p25"/>
          <p:cNvPicPr preferRelativeResize="0"/>
          <p:nvPr/>
        </p:nvPicPr>
        <p:blipFill rotWithShape="1">
          <a:blip r:embed="rId5">
            <a:alphaModFix/>
          </a:blip>
          <a:srcRect b="0" l="0" r="0" t="0"/>
          <a:stretch/>
        </p:blipFill>
        <p:spPr>
          <a:xfrm>
            <a:off x="2359025" y="4500562"/>
            <a:ext cx="2277618" cy="134355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Fluxos Contínuos de Dados e a IoT</a:t>
            </a:r>
            <a:endParaRPr/>
          </a:p>
        </p:txBody>
      </p:sp>
      <p:sp>
        <p:nvSpPr>
          <p:cNvPr id="178" name="Google Shape;178;p26"/>
          <p:cNvSpPr txBox="1"/>
          <p:nvPr>
            <p:ph idx="1" type="body"/>
          </p:nvPr>
        </p:nvSpPr>
        <p:spPr>
          <a:xfrm>
            <a:off x="4565650" y="2239962"/>
            <a:ext cx="4418012" cy="3435350"/>
          </a:xfrm>
          <a:prstGeom prst="rect">
            <a:avLst/>
          </a:prstGeom>
          <a:noFill/>
          <a:ln>
            <a:noFill/>
          </a:ln>
        </p:spPr>
        <p:txBody>
          <a:bodyPr anchorCtr="0" anchor="t" bIns="45700" lIns="91425" spcFirstLastPara="1" rIns="91425" wrap="square" tIns="45700">
            <a:noAutofit/>
          </a:bodyPr>
          <a:lstStyle/>
          <a:p>
            <a:pPr indent="-9525" lvl="0" marL="136525" marR="0" rtl="0" algn="just">
              <a:lnSpc>
                <a:spcPct val="80000"/>
              </a:lnSpc>
              <a:spcBef>
                <a:spcPts val="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Basicamente, é uma televisão com internet – também chamada de “televisão híbrida”. Ela possui um dispositivo de rede que capta o Wi-Fi de sua casa e se conecta a ele.</a:t>
            </a:r>
            <a:endParaRPr b="0" i="0" sz="2200" u="none" cap="none" strike="noStrike">
              <a:solidFill>
                <a:schemeClr val="dk1"/>
              </a:solidFill>
              <a:latin typeface="Arial"/>
              <a:ea typeface="Arial"/>
              <a:cs typeface="Arial"/>
              <a:sym typeface="Arial"/>
            </a:endParaRPr>
          </a:p>
          <a:p>
            <a:pPr indent="-9525" lvl="0" marL="136525" marR="0" rtl="0" algn="just">
              <a:lnSpc>
                <a:spcPct val="80000"/>
              </a:lnSpc>
              <a:spcBef>
                <a:spcPts val="440"/>
              </a:spcBef>
              <a:spcAft>
                <a:spcPts val="0"/>
              </a:spcAft>
              <a:buClr>
                <a:schemeClr val="dk1"/>
              </a:buClr>
              <a:buSzPts val="2200"/>
              <a:buFont typeface="Arial"/>
              <a:buNone/>
            </a:pPr>
            <a:r>
              <a:rPr b="0" i="0" lang="en-US" sz="2200" u="none" cap="none" strike="noStrike">
                <a:solidFill>
                  <a:schemeClr val="dk1"/>
                </a:solidFill>
                <a:latin typeface="Arial"/>
                <a:ea typeface="Arial"/>
                <a:cs typeface="Arial"/>
                <a:sym typeface="Arial"/>
              </a:rPr>
              <a:t>Detalhe óbvio, porém importante: Para que todas funcionalidades sejam aproveitadas, é necessário que haja um roteador ou qualquer dispositivo que transmita internet através do Wi-Fi.</a:t>
            </a:r>
            <a:endParaRPr/>
          </a:p>
        </p:txBody>
      </p:sp>
      <p:sp>
        <p:nvSpPr>
          <p:cNvPr id="179" name="Google Shape;179;p26"/>
          <p:cNvSpPr txBox="1"/>
          <p:nvPr/>
        </p:nvSpPr>
        <p:spPr>
          <a:xfrm>
            <a:off x="3184525" y="1700212"/>
            <a:ext cx="1477962"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Smart TV</a:t>
            </a:r>
            <a:endParaRPr/>
          </a:p>
        </p:txBody>
      </p:sp>
      <p:pic>
        <p:nvPicPr>
          <p:cNvPr descr="http://1.bp.blogspot.com/-_un6iBwEfzI/T9AUXMCuOMI/AAAAAAAABlk/XktHeBi0UR4/s1600/Samsung-SMART-TV-2.jpg" id="180" name="Google Shape;180;p26"/>
          <p:cNvPicPr preferRelativeResize="0"/>
          <p:nvPr/>
        </p:nvPicPr>
        <p:blipFill rotWithShape="1">
          <a:blip r:embed="rId3">
            <a:alphaModFix/>
          </a:blip>
          <a:srcRect b="0" l="0" r="0" t="0"/>
          <a:stretch/>
        </p:blipFill>
        <p:spPr>
          <a:xfrm>
            <a:off x="477837" y="2647950"/>
            <a:ext cx="4075795" cy="27182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95287" y="908050"/>
            <a:ext cx="8424900" cy="9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t/>
            </a:r>
            <a:endParaRPr b="1" sz="3200"/>
          </a:p>
          <a:p>
            <a:pPr indent="0" lvl="0" marL="0" marR="0" rtl="0" algn="ctr">
              <a:lnSpc>
                <a:spcPct val="100000"/>
              </a:lnSpc>
              <a:spcBef>
                <a:spcPts val="0"/>
              </a:spcBef>
              <a:spcAft>
                <a:spcPts val="0"/>
              </a:spcAft>
              <a:buClr>
                <a:schemeClr val="dk2"/>
              </a:buClr>
              <a:buSzPts val="3200"/>
              <a:buFont typeface="Arial"/>
              <a:buNone/>
            </a:pPr>
            <a:r>
              <a:t/>
            </a:r>
            <a:endParaRPr b="1" sz="3200"/>
          </a:p>
          <a:p>
            <a:pPr indent="0" lvl="0" marL="0" marR="0" rtl="0" algn="ctr">
              <a:lnSpc>
                <a:spcPct val="100000"/>
              </a:lnSpc>
              <a:spcBef>
                <a:spcPts val="0"/>
              </a:spcBef>
              <a:spcAft>
                <a:spcPts val="0"/>
              </a:spcAft>
              <a:buClr>
                <a:schemeClr val="dk2"/>
              </a:buClr>
              <a:buSzPts val="3200"/>
              <a:buFont typeface="Arial"/>
              <a:buNone/>
            </a:pPr>
            <a:r>
              <a:t/>
            </a:r>
            <a:endParaRPr b="1" sz="3200"/>
          </a:p>
          <a:p>
            <a:pPr indent="0" lvl="0" marL="0" marR="0" rtl="0" algn="ctr">
              <a:lnSpc>
                <a:spcPct val="100000"/>
              </a:lnSpc>
              <a:spcBef>
                <a:spcPts val="0"/>
              </a:spcBef>
              <a:spcAft>
                <a:spcPts val="0"/>
              </a:spcAft>
              <a:buClr>
                <a:schemeClr val="dk2"/>
              </a:buClr>
              <a:buSzPts val="3200"/>
              <a:buFont typeface="Arial"/>
              <a:buNone/>
            </a:pPr>
            <a:r>
              <a:t/>
            </a:r>
            <a:endParaRPr b="1" sz="3200"/>
          </a:p>
          <a:p>
            <a:pPr indent="0" lvl="0" marL="0" marR="0" rtl="0" algn="ctr">
              <a:lnSpc>
                <a:spcPct val="100000"/>
              </a:lnSpc>
              <a:spcBef>
                <a:spcPts val="0"/>
              </a:spcBef>
              <a:spcAft>
                <a:spcPts val="0"/>
              </a:spcAft>
              <a:buClr>
                <a:schemeClr val="dk2"/>
              </a:buClr>
              <a:buSzPts val="3200"/>
              <a:buFont typeface="Arial"/>
              <a:buNone/>
            </a:pPr>
            <a:r>
              <a:rPr b="1" lang="en-US" sz="3200"/>
              <a:t>Quais Itens vocês utilizam diariamente que estão ligados a IoT?</a:t>
            </a:r>
            <a:endParaRPr b="1" sz="3200"/>
          </a:p>
          <a:p>
            <a:pPr indent="0" lvl="0" marL="0" marR="0" rtl="0" algn="ctr">
              <a:lnSpc>
                <a:spcPct val="100000"/>
              </a:lnSpc>
              <a:spcBef>
                <a:spcPts val="0"/>
              </a:spcBef>
              <a:spcAft>
                <a:spcPts val="0"/>
              </a:spcAft>
              <a:buClr>
                <a:schemeClr val="dk2"/>
              </a:buClr>
              <a:buSzPts val="3200"/>
              <a:buFont typeface="Arial"/>
              <a:buNone/>
            </a:pPr>
            <a:r>
              <a:t/>
            </a:r>
            <a:endParaRPr b="1" sz="3200"/>
          </a:p>
          <a:p>
            <a:pPr indent="0" lvl="0" marL="0" marR="0" rtl="0" algn="just">
              <a:lnSpc>
                <a:spcPct val="100000"/>
              </a:lnSpc>
              <a:spcBef>
                <a:spcPts val="0"/>
              </a:spcBef>
              <a:spcAft>
                <a:spcPts val="0"/>
              </a:spcAft>
              <a:buClr>
                <a:schemeClr val="dk2"/>
              </a:buClr>
              <a:buSzPts val="3200"/>
              <a:buFont typeface="Arial"/>
              <a:buNone/>
            </a:pPr>
            <a:r>
              <a:rPr b="1" lang="en-US" sz="3200"/>
              <a:t>Façam uma pequena lista e escrevam porque estão ligados a IoT</a:t>
            </a:r>
            <a:endParaRPr b="1" sz="3200"/>
          </a:p>
        </p:txBody>
      </p:sp>
      <p:sp>
        <p:nvSpPr>
          <p:cNvPr id="186" name="Google Shape;186;p27"/>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3200">
                <a:solidFill>
                  <a:schemeClr val="dk1"/>
                </a:solidFill>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Fluxos Contínuos de Dados e a IoT </a:t>
            </a:r>
            <a:endParaRPr/>
          </a:p>
        </p:txBody>
      </p:sp>
      <p:sp>
        <p:nvSpPr>
          <p:cNvPr id="192" name="Google Shape;192;p28"/>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Depois de tantos exemplos, temos os principais:</a:t>
            </a:r>
            <a:endParaRPr/>
          </a:p>
          <a:p>
            <a:pPr indent="-285750" lvl="1" marL="74295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Smartphones e Computadores</a:t>
            </a:r>
            <a:endParaRPr/>
          </a:p>
          <a:p>
            <a:pPr indent="-158750" lvl="1" marL="74295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Estão associados principalmente com as redes sociais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Geram dados o tempo todo</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Resultado de imagem para facebook" id="193" name="Google Shape;193;p28"/>
          <p:cNvPicPr preferRelativeResize="0"/>
          <p:nvPr/>
        </p:nvPicPr>
        <p:blipFill rotWithShape="1">
          <a:blip r:embed="rId3">
            <a:alphaModFix/>
          </a:blip>
          <a:srcRect b="0" l="0" r="0" t="0"/>
          <a:stretch/>
        </p:blipFill>
        <p:spPr>
          <a:xfrm>
            <a:off x="5435600" y="4475162"/>
            <a:ext cx="1905508" cy="676619"/>
          </a:xfrm>
          <a:prstGeom prst="rect">
            <a:avLst/>
          </a:prstGeom>
          <a:noFill/>
          <a:ln>
            <a:noFill/>
          </a:ln>
        </p:spPr>
      </p:pic>
      <p:pic>
        <p:nvPicPr>
          <p:cNvPr descr="Resultado de imagem para twitter" id="194" name="Google Shape;194;p28"/>
          <p:cNvPicPr preferRelativeResize="0"/>
          <p:nvPr/>
        </p:nvPicPr>
        <p:blipFill rotWithShape="1">
          <a:blip r:embed="rId4">
            <a:alphaModFix/>
          </a:blip>
          <a:srcRect b="0" l="0" r="0" t="0"/>
          <a:stretch/>
        </p:blipFill>
        <p:spPr>
          <a:xfrm>
            <a:off x="1816100" y="4151312"/>
            <a:ext cx="2536608" cy="1400175"/>
          </a:xfrm>
          <a:prstGeom prst="rect">
            <a:avLst/>
          </a:prstGeom>
          <a:noFill/>
          <a:ln>
            <a:noFill/>
          </a:ln>
        </p:spPr>
      </p:pic>
      <p:pic>
        <p:nvPicPr>
          <p:cNvPr descr="Resultado de imagem para linkedin" id="195" name="Google Shape;195;p28"/>
          <p:cNvPicPr preferRelativeResize="0"/>
          <p:nvPr/>
        </p:nvPicPr>
        <p:blipFill rotWithShape="1">
          <a:blip r:embed="rId5">
            <a:alphaModFix/>
          </a:blip>
          <a:srcRect b="0" l="0" r="0" t="0"/>
          <a:stretch/>
        </p:blipFill>
        <p:spPr>
          <a:xfrm>
            <a:off x="236537" y="5368925"/>
            <a:ext cx="2279811" cy="1482725"/>
          </a:xfrm>
          <a:prstGeom prst="rect">
            <a:avLst/>
          </a:prstGeom>
          <a:noFill/>
          <a:ln>
            <a:noFill/>
          </a:ln>
        </p:spPr>
      </p:pic>
      <p:pic>
        <p:nvPicPr>
          <p:cNvPr descr="Resultado de imagem para instagram" id="196" name="Google Shape;196;p28"/>
          <p:cNvPicPr preferRelativeResize="0"/>
          <p:nvPr/>
        </p:nvPicPr>
        <p:blipFill rotWithShape="1">
          <a:blip r:embed="rId6">
            <a:alphaModFix/>
          </a:blip>
          <a:srcRect b="0" l="0" r="0" t="0"/>
          <a:stretch/>
        </p:blipFill>
        <p:spPr>
          <a:xfrm>
            <a:off x="7126287" y="5516562"/>
            <a:ext cx="1494854" cy="995516"/>
          </a:xfrm>
          <a:prstGeom prst="rect">
            <a:avLst/>
          </a:prstGeom>
          <a:noFill/>
          <a:ln>
            <a:noFill/>
          </a:ln>
        </p:spPr>
      </p:pic>
      <p:pic>
        <p:nvPicPr>
          <p:cNvPr descr="Resultado de imagem para whatsapp" id="197" name="Google Shape;197;p28"/>
          <p:cNvPicPr preferRelativeResize="0"/>
          <p:nvPr/>
        </p:nvPicPr>
        <p:blipFill rotWithShape="1">
          <a:blip r:embed="rId7">
            <a:alphaModFix/>
          </a:blip>
          <a:srcRect b="0" l="0" r="0" t="0"/>
          <a:stretch/>
        </p:blipFill>
        <p:spPr>
          <a:xfrm>
            <a:off x="3994150" y="5337175"/>
            <a:ext cx="1355725" cy="13573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Fluxos Contínuos de Dados Características desejáveis para algoritmos</a:t>
            </a:r>
            <a:endParaRPr/>
          </a:p>
        </p:txBody>
      </p:sp>
      <p:sp>
        <p:nvSpPr>
          <p:cNvPr id="203" name="Google Shape;203;p29"/>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Adaptar seus modelos pela incorporação de novos dados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Devem ser incrementais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Atualização constante do modelo que trata os dados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O desafio de trabalhar com FCDs</a:t>
            </a:r>
            <a:endParaRPr/>
          </a:p>
        </p:txBody>
      </p:sp>
      <p:sp>
        <p:nvSpPr>
          <p:cNvPr id="209" name="Google Shape;209;p30"/>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Avanços recentes em Hardware e software permitiram a aquisição de dados em larga escala</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Lidar com grandes quantidades de dados é um grande desafio</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Conceitos em FCDs podem mudar com o tempo ou surgirem novos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O desafio de trabalhar com FCDs</a:t>
            </a:r>
            <a:endParaRPr/>
          </a:p>
        </p:txBody>
      </p:sp>
      <p:sp>
        <p:nvSpPr>
          <p:cNvPr id="215" name="Google Shape;215;p31"/>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Extrair conhecimento útil a partir de FCDs é uma tarefa muito difícil</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Maioria dos algoritmos de Machine Learning considera que os dados para o treinamento são finitos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Grande dificuldade de manter a acurácia de modelos ao longo do tempo (para casos de </a:t>
            </a:r>
            <a:r>
              <a:rPr b="0" i="1" lang="en-US" sz="2400" u="none" cap="none" strike="noStrike">
                <a:solidFill>
                  <a:schemeClr val="dk1"/>
                </a:solidFill>
                <a:latin typeface="Arial"/>
                <a:ea typeface="Arial"/>
                <a:cs typeface="Arial"/>
                <a:sym typeface="Arial"/>
              </a:rPr>
              <a:t>Machine Learning</a:t>
            </a:r>
            <a:r>
              <a:rPr b="0" i="0" lang="en-US" sz="2400" u="none" cap="none" strike="noStrike">
                <a:solidFill>
                  <a:schemeClr val="dk1"/>
                </a:solidFill>
                <a:latin typeface="Arial"/>
                <a:ea typeface="Arial"/>
                <a:cs typeface="Arial"/>
                <a:sym typeface="Arial"/>
              </a:rPr>
              <a:t>)</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400"/>
              <a:buFont typeface="Arial"/>
              <a:buNone/>
            </a:pPr>
            <a:r>
              <a:rPr b="1" i="0" lang="en-US" sz="4400" u="none" cap="none" strike="noStrike">
                <a:solidFill>
                  <a:schemeClr val="dk2"/>
                </a:solidFill>
                <a:latin typeface="Arial"/>
                <a:ea typeface="Arial"/>
                <a:cs typeface="Arial"/>
                <a:sym typeface="Arial"/>
              </a:rPr>
              <a:t>Sumário</a:t>
            </a:r>
            <a:endParaRPr/>
          </a:p>
        </p:txBody>
      </p:sp>
      <p:sp>
        <p:nvSpPr>
          <p:cNvPr id="95" name="Google Shape;95;p14"/>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Introdução</a:t>
            </a:r>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Fluxos Contínuos de Dados (FCDs)</a:t>
            </a:r>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Fluxos Contínuos de dados e IoT</a:t>
            </a:r>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Desfios de trabalhar com FCDs</a:t>
            </a:r>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Exemplos de aplicações</a:t>
            </a:r>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Tendência</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Arquitetura</a:t>
            </a:r>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Ferramentas</a:t>
            </a:r>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Cloud Computing</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Casos de utilização</a:t>
            </a:r>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Conclusão</a:t>
            </a:r>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Referências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O desafio de trabalhar com FCDs</a:t>
            </a:r>
            <a:endParaRPr/>
          </a:p>
        </p:txBody>
      </p:sp>
      <p:sp>
        <p:nvSpPr>
          <p:cNvPr id="221" name="Google Shape;221;p32"/>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22" name="Google Shape;222;p32"/>
          <p:cNvPicPr preferRelativeResize="0"/>
          <p:nvPr/>
        </p:nvPicPr>
        <p:blipFill rotWithShape="1">
          <a:blip r:embed="rId3">
            <a:alphaModFix/>
          </a:blip>
          <a:srcRect b="0" l="0" r="0" t="0"/>
          <a:stretch/>
        </p:blipFill>
        <p:spPr>
          <a:xfrm>
            <a:off x="573087" y="3141662"/>
            <a:ext cx="7990376" cy="11421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Exemplos de aplicações de FCDs</a:t>
            </a:r>
            <a:endParaRPr/>
          </a:p>
        </p:txBody>
      </p:sp>
      <p:sp>
        <p:nvSpPr>
          <p:cNvPr id="228" name="Google Shape;228;p33"/>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Redes de telecomunicações</a:t>
            </a:r>
            <a:endParaRPr/>
          </a:p>
          <a:p>
            <a:pPr indent="-3429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Resultado de imagem para redes de telecomunicações" id="229" name="Google Shape;229;p33"/>
          <p:cNvPicPr preferRelativeResize="0"/>
          <p:nvPr/>
        </p:nvPicPr>
        <p:blipFill rotWithShape="1">
          <a:blip r:embed="rId3">
            <a:alphaModFix/>
          </a:blip>
          <a:srcRect b="0" l="0" r="0" t="0"/>
          <a:stretch/>
        </p:blipFill>
        <p:spPr>
          <a:xfrm>
            <a:off x="611187" y="3222625"/>
            <a:ext cx="3308214" cy="2046271"/>
          </a:xfrm>
          <a:prstGeom prst="rect">
            <a:avLst/>
          </a:prstGeom>
          <a:noFill/>
          <a:ln>
            <a:noFill/>
          </a:ln>
        </p:spPr>
      </p:pic>
      <p:pic>
        <p:nvPicPr>
          <p:cNvPr descr="Resultado de imagem para redes de telecomunicações" id="230" name="Google Shape;230;p33"/>
          <p:cNvPicPr preferRelativeResize="0"/>
          <p:nvPr/>
        </p:nvPicPr>
        <p:blipFill rotWithShape="1">
          <a:blip r:embed="rId4">
            <a:alphaModFix/>
          </a:blip>
          <a:srcRect b="0" l="0" r="0" t="0"/>
          <a:stretch/>
        </p:blipFill>
        <p:spPr>
          <a:xfrm>
            <a:off x="4932362" y="3219450"/>
            <a:ext cx="3841943" cy="204376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Exemplos de aplicações de FCDs</a:t>
            </a:r>
            <a:endParaRPr/>
          </a:p>
        </p:txBody>
      </p:sp>
      <p:sp>
        <p:nvSpPr>
          <p:cNvPr id="236" name="Google Shape;236;p34"/>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Finanças: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Resultado de imagem para transação bancária" id="237" name="Google Shape;237;p34"/>
          <p:cNvPicPr preferRelativeResize="0"/>
          <p:nvPr/>
        </p:nvPicPr>
        <p:blipFill rotWithShape="1">
          <a:blip r:embed="rId3">
            <a:alphaModFix/>
          </a:blip>
          <a:srcRect b="0" l="0" r="0" t="0"/>
          <a:stretch/>
        </p:blipFill>
        <p:spPr>
          <a:xfrm>
            <a:off x="6113462" y="4584700"/>
            <a:ext cx="3022456" cy="2273300"/>
          </a:xfrm>
          <a:prstGeom prst="rect">
            <a:avLst/>
          </a:prstGeom>
          <a:noFill/>
          <a:ln>
            <a:noFill/>
          </a:ln>
        </p:spPr>
      </p:pic>
      <p:pic>
        <p:nvPicPr>
          <p:cNvPr descr="Resultado de imagem para internet banking" id="238" name="Google Shape;238;p34"/>
          <p:cNvPicPr preferRelativeResize="0"/>
          <p:nvPr/>
        </p:nvPicPr>
        <p:blipFill rotWithShape="1">
          <a:blip r:embed="rId4">
            <a:alphaModFix/>
          </a:blip>
          <a:srcRect b="0" l="0" r="0" t="0"/>
          <a:stretch/>
        </p:blipFill>
        <p:spPr>
          <a:xfrm>
            <a:off x="323850" y="3105150"/>
            <a:ext cx="3502025" cy="1651045"/>
          </a:xfrm>
          <a:prstGeom prst="rect">
            <a:avLst/>
          </a:prstGeom>
          <a:noFill/>
          <a:ln>
            <a:noFill/>
          </a:ln>
        </p:spPr>
      </p:pic>
      <p:pic>
        <p:nvPicPr>
          <p:cNvPr descr="Resultado de imagem para caixa eletronico" id="239" name="Google Shape;239;p34"/>
          <p:cNvPicPr preferRelativeResize="0"/>
          <p:nvPr/>
        </p:nvPicPr>
        <p:blipFill rotWithShape="1">
          <a:blip r:embed="rId5">
            <a:alphaModFix/>
          </a:blip>
          <a:srcRect b="0" l="0" r="0" t="0"/>
          <a:stretch/>
        </p:blipFill>
        <p:spPr>
          <a:xfrm>
            <a:off x="4406900" y="2182812"/>
            <a:ext cx="3836987" cy="2128355"/>
          </a:xfrm>
          <a:prstGeom prst="rect">
            <a:avLst/>
          </a:prstGeom>
          <a:noFill/>
          <a:ln>
            <a:noFill/>
          </a:ln>
        </p:spPr>
      </p:pic>
      <p:pic>
        <p:nvPicPr>
          <p:cNvPr descr="Resultado de imagem para bolsa de valores" id="240" name="Google Shape;240;p34"/>
          <p:cNvPicPr preferRelativeResize="0"/>
          <p:nvPr/>
        </p:nvPicPr>
        <p:blipFill rotWithShape="1">
          <a:blip r:embed="rId6">
            <a:alphaModFix/>
          </a:blip>
          <a:srcRect b="0" l="0" r="0" t="0"/>
          <a:stretch/>
        </p:blipFill>
        <p:spPr>
          <a:xfrm>
            <a:off x="-14287" y="5049837"/>
            <a:ext cx="2413000" cy="1808162"/>
          </a:xfrm>
          <a:prstGeom prst="rect">
            <a:avLst/>
          </a:prstGeom>
          <a:noFill/>
          <a:ln>
            <a:noFill/>
          </a:ln>
        </p:spPr>
      </p:pic>
      <p:pic>
        <p:nvPicPr>
          <p:cNvPr descr="Resultado de imagem para bitcoin" id="241" name="Google Shape;241;p34"/>
          <p:cNvPicPr preferRelativeResize="0"/>
          <p:nvPr/>
        </p:nvPicPr>
        <p:blipFill rotWithShape="1">
          <a:blip r:embed="rId7">
            <a:alphaModFix/>
          </a:blip>
          <a:srcRect b="0" l="0" r="0" t="0"/>
          <a:stretch/>
        </p:blipFill>
        <p:spPr>
          <a:xfrm>
            <a:off x="3148012" y="4881562"/>
            <a:ext cx="2519362" cy="1679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Exemplos de aplicações de FCDs</a:t>
            </a:r>
            <a:endParaRPr/>
          </a:p>
        </p:txBody>
      </p:sp>
      <p:sp>
        <p:nvSpPr>
          <p:cNvPr id="247" name="Google Shape;247;p35"/>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Descoberta da evolução de uma doença</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Resultado de imagem para pdb" id="248" name="Google Shape;248;p35"/>
          <p:cNvPicPr preferRelativeResize="0"/>
          <p:nvPr/>
        </p:nvPicPr>
        <p:blipFill rotWithShape="1">
          <a:blip r:embed="rId3">
            <a:alphaModFix/>
          </a:blip>
          <a:srcRect b="0" l="0" r="0" t="0"/>
          <a:stretch/>
        </p:blipFill>
        <p:spPr>
          <a:xfrm>
            <a:off x="1350962" y="2801937"/>
            <a:ext cx="2414346" cy="639282"/>
          </a:xfrm>
          <a:prstGeom prst="rect">
            <a:avLst/>
          </a:prstGeom>
          <a:noFill/>
          <a:ln>
            <a:noFill/>
          </a:ln>
        </p:spPr>
      </p:pic>
      <p:pic>
        <p:nvPicPr>
          <p:cNvPr descr="Imagem relacionada" id="249" name="Google Shape;249;p35"/>
          <p:cNvPicPr preferRelativeResize="0"/>
          <p:nvPr/>
        </p:nvPicPr>
        <p:blipFill rotWithShape="1">
          <a:blip r:embed="rId4">
            <a:alphaModFix/>
          </a:blip>
          <a:srcRect b="0" l="0" r="0" t="0"/>
          <a:stretch/>
        </p:blipFill>
        <p:spPr>
          <a:xfrm>
            <a:off x="1344612" y="3684587"/>
            <a:ext cx="6518054" cy="2969469"/>
          </a:xfrm>
          <a:prstGeom prst="rect">
            <a:avLst/>
          </a:prstGeom>
          <a:noFill/>
          <a:ln>
            <a:noFill/>
          </a:ln>
        </p:spPr>
      </p:pic>
      <p:pic>
        <p:nvPicPr>
          <p:cNvPr descr="Resultado de imagem para ncbi" id="250" name="Google Shape;250;p35"/>
          <p:cNvPicPr preferRelativeResize="0"/>
          <p:nvPr/>
        </p:nvPicPr>
        <p:blipFill rotWithShape="1">
          <a:blip r:embed="rId5">
            <a:alphaModFix/>
          </a:blip>
          <a:srcRect b="0" l="0" r="0" t="0"/>
          <a:stretch/>
        </p:blipFill>
        <p:spPr>
          <a:xfrm>
            <a:off x="5895975" y="2633662"/>
            <a:ext cx="1974850" cy="9746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Exemplos de aplicações de FCDs</a:t>
            </a:r>
            <a:endParaRPr/>
          </a:p>
        </p:txBody>
      </p:sp>
      <p:sp>
        <p:nvSpPr>
          <p:cNvPr id="256" name="Google Shape;256;p36"/>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Meteorologia</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Resultado de imagem para meteorologia" id="257" name="Google Shape;257;p36"/>
          <p:cNvPicPr preferRelativeResize="0"/>
          <p:nvPr/>
        </p:nvPicPr>
        <p:blipFill rotWithShape="1">
          <a:blip r:embed="rId3">
            <a:alphaModFix/>
          </a:blip>
          <a:srcRect b="0" l="0" r="0" t="0"/>
          <a:stretch/>
        </p:blipFill>
        <p:spPr>
          <a:xfrm>
            <a:off x="5295900" y="1839912"/>
            <a:ext cx="3506813" cy="3211160"/>
          </a:xfrm>
          <a:prstGeom prst="rect">
            <a:avLst/>
          </a:prstGeom>
          <a:noFill/>
          <a:ln>
            <a:noFill/>
          </a:ln>
        </p:spPr>
      </p:pic>
      <p:pic>
        <p:nvPicPr>
          <p:cNvPr descr="Resultado de imagem para meteorologia belo horizonte" id="258" name="Google Shape;258;p36"/>
          <p:cNvPicPr preferRelativeResize="0"/>
          <p:nvPr/>
        </p:nvPicPr>
        <p:blipFill rotWithShape="1">
          <a:blip r:embed="rId4">
            <a:alphaModFix/>
          </a:blip>
          <a:srcRect b="0" l="0" r="0" t="0"/>
          <a:stretch/>
        </p:blipFill>
        <p:spPr>
          <a:xfrm>
            <a:off x="454025" y="3284537"/>
            <a:ext cx="4662982" cy="264213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Exemplos de aplicações de FCDs</a:t>
            </a:r>
            <a:endParaRPr/>
          </a:p>
        </p:txBody>
      </p:sp>
      <p:sp>
        <p:nvSpPr>
          <p:cNvPr id="264" name="Google Shape;264;p37"/>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Comércio</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285750" lvl="1" marL="742950" marR="0" rtl="0" algn="just">
              <a:lnSpc>
                <a:spcPct val="9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Transações financeiras feitas por brasileiros chegam a 65 bilhões em 2016.</a:t>
            </a:r>
            <a:endParaRPr/>
          </a:p>
          <a:p>
            <a:pPr indent="-285750" lvl="1" marL="742950" marR="0" rtl="0" algn="just">
              <a:lnSpc>
                <a:spcPct val="9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Somente as consultas de saldo passaram de 7,3 bilhões em 2015 para 17,5 bilhões em 2016</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Resultado de imagem para comércio online" id="265" name="Google Shape;265;p37"/>
          <p:cNvPicPr preferRelativeResize="0"/>
          <p:nvPr/>
        </p:nvPicPr>
        <p:blipFill rotWithShape="1">
          <a:blip r:embed="rId3">
            <a:alphaModFix/>
          </a:blip>
          <a:srcRect b="0" l="0" r="0" t="0"/>
          <a:stretch/>
        </p:blipFill>
        <p:spPr>
          <a:xfrm>
            <a:off x="385762" y="2781300"/>
            <a:ext cx="3056761" cy="2176317"/>
          </a:xfrm>
          <a:prstGeom prst="rect">
            <a:avLst/>
          </a:prstGeom>
          <a:noFill/>
          <a:ln>
            <a:noFill/>
          </a:ln>
        </p:spPr>
      </p:pic>
      <p:pic>
        <p:nvPicPr>
          <p:cNvPr descr="Resultado de imagem para comércio online" id="266" name="Google Shape;266;p37"/>
          <p:cNvPicPr preferRelativeResize="0"/>
          <p:nvPr/>
        </p:nvPicPr>
        <p:blipFill rotWithShape="1">
          <a:blip r:embed="rId4">
            <a:alphaModFix/>
          </a:blip>
          <a:srcRect b="0" l="0" r="0" t="0"/>
          <a:stretch/>
        </p:blipFill>
        <p:spPr>
          <a:xfrm>
            <a:off x="5148262" y="2784475"/>
            <a:ext cx="3162920" cy="2119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Exemplos de aplicações de FCDs</a:t>
            </a:r>
            <a:endParaRPr/>
          </a:p>
        </p:txBody>
      </p:sp>
      <p:sp>
        <p:nvSpPr>
          <p:cNvPr id="272" name="Google Shape;272;p38"/>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Energia</a:t>
            </a:r>
            <a:endParaRPr/>
          </a:p>
          <a:p>
            <a:pPr indent="-3429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Resultado de imagem para smartgrid" id="273" name="Google Shape;273;p38"/>
          <p:cNvPicPr preferRelativeResize="0"/>
          <p:nvPr/>
        </p:nvPicPr>
        <p:blipFill rotWithShape="1">
          <a:blip r:embed="rId3">
            <a:alphaModFix/>
          </a:blip>
          <a:srcRect b="0" l="0" r="0" t="0"/>
          <a:stretch/>
        </p:blipFill>
        <p:spPr>
          <a:xfrm>
            <a:off x="360362" y="2924175"/>
            <a:ext cx="5253037" cy="2652865"/>
          </a:xfrm>
          <a:prstGeom prst="rect">
            <a:avLst/>
          </a:prstGeom>
          <a:noFill/>
          <a:ln>
            <a:noFill/>
          </a:ln>
        </p:spPr>
      </p:pic>
      <p:pic>
        <p:nvPicPr>
          <p:cNvPr descr="Resultado de imagem para centro de monitoramento cemig" id="274" name="Google Shape;274;p38"/>
          <p:cNvPicPr preferRelativeResize="0"/>
          <p:nvPr/>
        </p:nvPicPr>
        <p:blipFill rotWithShape="1">
          <a:blip r:embed="rId4">
            <a:alphaModFix/>
          </a:blip>
          <a:srcRect b="0" l="0" r="0" t="0"/>
          <a:stretch/>
        </p:blipFill>
        <p:spPr>
          <a:xfrm>
            <a:off x="5892800" y="3500437"/>
            <a:ext cx="2524141" cy="16814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Exemplos de aplicações de FCDs</a:t>
            </a:r>
            <a:endParaRPr/>
          </a:p>
        </p:txBody>
      </p:sp>
      <p:sp>
        <p:nvSpPr>
          <p:cNvPr id="280" name="Google Shape;280;p39"/>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Dispositivos Móveis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Resultado de imagem para dispositivos móveis" id="281" name="Google Shape;281;p39"/>
          <p:cNvPicPr preferRelativeResize="0"/>
          <p:nvPr/>
        </p:nvPicPr>
        <p:blipFill rotWithShape="1">
          <a:blip r:embed="rId3">
            <a:alphaModFix/>
          </a:blip>
          <a:srcRect b="0" l="0" r="0" t="0"/>
          <a:stretch/>
        </p:blipFill>
        <p:spPr>
          <a:xfrm>
            <a:off x="4940300" y="1989137"/>
            <a:ext cx="3757612" cy="3757612"/>
          </a:xfrm>
          <a:prstGeom prst="rect">
            <a:avLst/>
          </a:prstGeom>
          <a:noFill/>
          <a:ln>
            <a:noFill/>
          </a:ln>
        </p:spPr>
      </p:pic>
      <p:pic>
        <p:nvPicPr>
          <p:cNvPr descr="Resultado de imagem para dispositivos móveis" id="282" name="Google Shape;282;p39"/>
          <p:cNvPicPr preferRelativeResize="0"/>
          <p:nvPr/>
        </p:nvPicPr>
        <p:blipFill rotWithShape="1">
          <a:blip r:embed="rId4">
            <a:alphaModFix/>
          </a:blip>
          <a:srcRect b="0" l="0" r="0" t="0"/>
          <a:stretch/>
        </p:blipFill>
        <p:spPr>
          <a:xfrm>
            <a:off x="395287" y="2636837"/>
            <a:ext cx="3052762" cy="2033903"/>
          </a:xfrm>
          <a:prstGeom prst="rect">
            <a:avLst/>
          </a:prstGeom>
          <a:noFill/>
          <a:ln>
            <a:noFill/>
          </a:ln>
        </p:spPr>
      </p:pic>
      <p:pic>
        <p:nvPicPr>
          <p:cNvPr descr="Resultado de imagem para play store" id="283" name="Google Shape;283;p39"/>
          <p:cNvPicPr preferRelativeResize="0"/>
          <p:nvPr/>
        </p:nvPicPr>
        <p:blipFill rotWithShape="1">
          <a:blip r:embed="rId5">
            <a:alphaModFix/>
          </a:blip>
          <a:srcRect b="0" l="0" r="0" t="0"/>
          <a:stretch/>
        </p:blipFill>
        <p:spPr>
          <a:xfrm>
            <a:off x="468312" y="4791075"/>
            <a:ext cx="1669326" cy="1179780"/>
          </a:xfrm>
          <a:prstGeom prst="rect">
            <a:avLst/>
          </a:prstGeom>
          <a:noFill/>
          <a:ln>
            <a:noFill/>
          </a:ln>
        </p:spPr>
      </p:pic>
      <p:pic>
        <p:nvPicPr>
          <p:cNvPr descr="Resultado de imagem para app store" id="284" name="Google Shape;284;p39"/>
          <p:cNvPicPr preferRelativeResize="0"/>
          <p:nvPr/>
        </p:nvPicPr>
        <p:blipFill rotWithShape="1">
          <a:blip r:embed="rId6">
            <a:alphaModFix/>
          </a:blip>
          <a:srcRect b="0" l="0" r="0" t="0"/>
          <a:stretch/>
        </p:blipFill>
        <p:spPr>
          <a:xfrm>
            <a:off x="2771775" y="5095875"/>
            <a:ext cx="1894881" cy="57018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Tendência</a:t>
            </a:r>
            <a:endParaRPr/>
          </a:p>
        </p:txBody>
      </p:sp>
      <p:sp>
        <p:nvSpPr>
          <p:cNvPr id="290" name="Google Shape;290;p40"/>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Com a evolução da tecnologia da informação, mais dados serão gerados e coletados constantemente. </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91" name="Google Shape;291;p40"/>
          <p:cNvSpPr/>
          <p:nvPr/>
        </p:nvSpPr>
        <p:spPr>
          <a:xfrm>
            <a:off x="4070350" y="3659187"/>
            <a:ext cx="484187" cy="979487"/>
          </a:xfrm>
          <a:prstGeom prst="downArrow">
            <a:avLst>
              <a:gd fmla="val 16250" name="adj1"/>
              <a:gd fmla="val 50000" name="adj2"/>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92" name="Google Shape;292;p40"/>
          <p:cNvSpPr/>
          <p:nvPr/>
        </p:nvSpPr>
        <p:spPr>
          <a:xfrm>
            <a:off x="2403475" y="4897437"/>
            <a:ext cx="3816350" cy="914400"/>
          </a:xfrm>
          <a:prstGeom prst="roundRect">
            <a:avLst>
              <a:gd fmla="val 16667" name="adj"/>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Necessidade de novos algoritmos, ferramentas e infraestrutura para tratar os FCDs.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Arquitetura</a:t>
            </a:r>
            <a:endParaRPr/>
          </a:p>
        </p:txBody>
      </p:sp>
      <p:sp>
        <p:nvSpPr>
          <p:cNvPr id="298" name="Google Shape;298;p41"/>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Para a definição de uma arquitetura que consegue tratar essa grande demanda, um profissional da área deverá seguir alguns passos básicos: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Coleta de dados</a:t>
            </a:r>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Processamento dos dados</a:t>
            </a:r>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Armazenamento de dados</a:t>
            </a:r>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Definição de pipelines</a:t>
            </a:r>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Visualização dos dados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5"/>
          <p:cNvPicPr preferRelativeResize="0"/>
          <p:nvPr/>
        </p:nvPicPr>
        <p:blipFill>
          <a:blip r:embed="rId3">
            <a:alphaModFix/>
          </a:blip>
          <a:stretch>
            <a:fillRect/>
          </a:stretch>
        </p:blipFill>
        <p:spPr>
          <a:xfrm>
            <a:off x="152400" y="1028700"/>
            <a:ext cx="8839200" cy="54308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Coleta de Dados</a:t>
            </a:r>
            <a:endParaRPr/>
          </a:p>
        </p:txBody>
      </p:sp>
      <p:sp>
        <p:nvSpPr>
          <p:cNvPr id="304" name="Google Shape;304;p42"/>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 primeiro a se pensar na coleta de dados é a persistência de dados, alta disponibilidade e tolerância a falhas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Os coletores devem ser capazes de trabalhar com grandes volumes de dados e já fazer algum tratamento inicial caso necessário</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Definição do formato dos dados já na coleta para facilitar a utilização no decorrer do pipeline</a:t>
            </a:r>
            <a:endParaRPr b="0" i="0" sz="2400" u="none" cap="none" strike="noStrike">
              <a:solidFill>
                <a:schemeClr val="dk1"/>
              </a:solidFill>
              <a:latin typeface="Arial"/>
              <a:ea typeface="Arial"/>
              <a:cs typeface="Arial"/>
              <a:sym typeface="Arial"/>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3"/>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Coleta de Dados</a:t>
            </a:r>
            <a:endParaRPr/>
          </a:p>
        </p:txBody>
      </p:sp>
      <p:sp>
        <p:nvSpPr>
          <p:cNvPr id="311" name="Google Shape;311;p43"/>
          <p:cNvSpPr txBox="1"/>
          <p:nvPr>
            <p:ph idx="1" type="body"/>
          </p:nvPr>
        </p:nvSpPr>
        <p:spPr>
          <a:xfrm>
            <a:off x="457212" y="1843087"/>
            <a:ext cx="8229600" cy="3887700"/>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Flume (criado pela Cloudera):</a:t>
            </a:r>
            <a:endParaRPr/>
          </a:p>
          <a:p>
            <a:pPr indent="0" lvl="1" marL="4572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Um sistema distribuído, confiável e disponível para coletar, agregar e mover grandes quantidades de dados de muitas fontes diferentes para um armazenamento de dados centralizado, ou para alguma ferramenta de mensageria. Em 2012, esse passou a ser um projeto top level na Apache Software Foundation.</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descr="Resultado de imagem para apache flume" id="312" name="Google Shape;312;p43"/>
          <p:cNvPicPr preferRelativeResize="0"/>
          <p:nvPr/>
        </p:nvPicPr>
        <p:blipFill rotWithShape="1">
          <a:blip r:embed="rId3">
            <a:alphaModFix/>
          </a:blip>
          <a:srcRect b="0" l="0" r="0" t="0"/>
          <a:stretch/>
        </p:blipFill>
        <p:spPr>
          <a:xfrm>
            <a:off x="682625" y="4367212"/>
            <a:ext cx="3459537" cy="1734511"/>
          </a:xfrm>
          <a:prstGeom prst="rect">
            <a:avLst/>
          </a:prstGeom>
          <a:noFill/>
          <a:ln>
            <a:noFill/>
          </a:ln>
        </p:spPr>
      </p:pic>
      <p:pic>
        <p:nvPicPr>
          <p:cNvPr descr="Apache Flume" id="313" name="Google Shape;313;p43"/>
          <p:cNvPicPr preferRelativeResize="0"/>
          <p:nvPr/>
        </p:nvPicPr>
        <p:blipFill rotWithShape="1">
          <a:blip r:embed="rId4">
            <a:alphaModFix/>
          </a:blip>
          <a:srcRect b="0" l="0" r="0" t="0"/>
          <a:stretch/>
        </p:blipFill>
        <p:spPr>
          <a:xfrm>
            <a:off x="4406900" y="4441825"/>
            <a:ext cx="4413250" cy="1659065"/>
          </a:xfrm>
          <a:prstGeom prst="rect">
            <a:avLst/>
          </a:prstGeom>
          <a:noFill/>
          <a:ln>
            <a:noFill/>
          </a:ln>
        </p:spPr>
      </p:pic>
      <p:pic>
        <p:nvPicPr>
          <p:cNvPr descr="Resultado de imagem para apache flume" id="314" name="Google Shape;314;p43"/>
          <p:cNvPicPr preferRelativeResize="0"/>
          <p:nvPr/>
        </p:nvPicPr>
        <p:blipFill rotWithShape="1">
          <a:blip r:embed="rId5">
            <a:alphaModFix/>
          </a:blip>
          <a:srcRect b="0" l="0" r="0" t="0"/>
          <a:stretch/>
        </p:blipFill>
        <p:spPr>
          <a:xfrm>
            <a:off x="7416800" y="1484312"/>
            <a:ext cx="1268413" cy="12699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4"/>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Coleta de Dados</a:t>
            </a:r>
            <a:endParaRPr/>
          </a:p>
        </p:txBody>
      </p:sp>
      <p:sp>
        <p:nvSpPr>
          <p:cNvPr id="321" name="Google Shape;321;p44"/>
          <p:cNvSpPr txBox="1"/>
          <p:nvPr>
            <p:ph idx="1" type="body"/>
          </p:nvPr>
        </p:nvSpPr>
        <p:spPr>
          <a:xfrm>
            <a:off x="493712" y="1916112"/>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Estrutura básica do Flume:</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descr="Resultado de imagem para apache flume" id="322" name="Google Shape;322;p44"/>
          <p:cNvPicPr preferRelativeResize="0"/>
          <p:nvPr/>
        </p:nvPicPr>
        <p:blipFill rotWithShape="1">
          <a:blip r:embed="rId3">
            <a:alphaModFix/>
          </a:blip>
          <a:srcRect b="0" l="0" r="0" t="0"/>
          <a:stretch/>
        </p:blipFill>
        <p:spPr>
          <a:xfrm>
            <a:off x="7416800" y="1484312"/>
            <a:ext cx="1268413" cy="1269997"/>
          </a:xfrm>
          <a:prstGeom prst="rect">
            <a:avLst/>
          </a:prstGeom>
          <a:noFill/>
          <a:ln>
            <a:noFill/>
          </a:ln>
        </p:spPr>
      </p:pic>
      <p:pic>
        <p:nvPicPr>
          <p:cNvPr descr="image01" id="323" name="Google Shape;323;p44"/>
          <p:cNvPicPr preferRelativeResize="0"/>
          <p:nvPr/>
        </p:nvPicPr>
        <p:blipFill rotWithShape="1">
          <a:blip r:embed="rId4">
            <a:alphaModFix/>
          </a:blip>
          <a:srcRect b="0" l="0" r="0" t="0"/>
          <a:stretch/>
        </p:blipFill>
        <p:spPr>
          <a:xfrm>
            <a:off x="1317625" y="3471862"/>
            <a:ext cx="6561543" cy="23420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5"/>
          <p:cNvSpPr/>
          <p:nvPr/>
        </p:nvSpPr>
        <p:spPr>
          <a:xfrm>
            <a:off x="5157787" y="5373687"/>
            <a:ext cx="571500" cy="890587"/>
          </a:xfrm>
          <a:prstGeom prst="curvedRightArrow">
            <a:avLst>
              <a:gd fmla="val 14674" name="adj1"/>
              <a:gd fmla="val 19869" name="adj2"/>
              <a:gd fmla="val 16200" name="adj3"/>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0" name="Google Shape;330;p45"/>
          <p:cNvSpPr/>
          <p:nvPr/>
        </p:nvSpPr>
        <p:spPr>
          <a:xfrm>
            <a:off x="2487612" y="4524375"/>
            <a:ext cx="571500" cy="892175"/>
          </a:xfrm>
          <a:prstGeom prst="curvedRightArrow">
            <a:avLst>
              <a:gd fmla="val 14674" name="adj1"/>
              <a:gd fmla="val 19869" name="adj2"/>
              <a:gd fmla="val 16200" name="adj3"/>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1" name="Google Shape;331;p45"/>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Coleta de Dados</a:t>
            </a:r>
            <a:endParaRPr/>
          </a:p>
        </p:txBody>
      </p:sp>
      <p:sp>
        <p:nvSpPr>
          <p:cNvPr id="332" name="Google Shape;332;p45"/>
          <p:cNvSpPr txBox="1"/>
          <p:nvPr>
            <p:ph idx="1" type="body"/>
          </p:nvPr>
        </p:nvSpPr>
        <p:spPr>
          <a:xfrm>
            <a:off x="493712" y="1916112"/>
            <a:ext cx="8229600" cy="1800225"/>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Kafka (ferramenta de mensageria):</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Apache Kafka é uma plataforma distribuída de mensagens e streaming</a:t>
            </a:r>
            <a:endParaRPr/>
          </a:p>
          <a:p>
            <a:pPr indent="-6350" lvl="2" marL="971550" marR="0" rtl="0" algn="just">
              <a:lnSpc>
                <a:spcPct val="90000"/>
              </a:lnSpc>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333" name="Google Shape;333;p45"/>
          <p:cNvSpPr/>
          <p:nvPr/>
        </p:nvSpPr>
        <p:spPr>
          <a:xfrm>
            <a:off x="493712" y="3860800"/>
            <a:ext cx="3095625" cy="936625"/>
          </a:xfrm>
          <a:prstGeom prst="ellipse">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Você produz uma mensagem</a:t>
            </a:r>
            <a:endParaRPr/>
          </a:p>
        </p:txBody>
      </p:sp>
      <p:sp>
        <p:nvSpPr>
          <p:cNvPr id="334" name="Google Shape;334;p45"/>
          <p:cNvSpPr/>
          <p:nvPr/>
        </p:nvSpPr>
        <p:spPr>
          <a:xfrm>
            <a:off x="3059112" y="4721225"/>
            <a:ext cx="3097212" cy="935037"/>
          </a:xfrm>
          <a:prstGeom prst="ellipse">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Essa mensagem é anexada em um tópico</a:t>
            </a:r>
            <a:endParaRPr/>
          </a:p>
        </p:txBody>
      </p:sp>
      <p:sp>
        <p:nvSpPr>
          <p:cNvPr id="335" name="Google Shape;335;p45"/>
          <p:cNvSpPr/>
          <p:nvPr/>
        </p:nvSpPr>
        <p:spPr>
          <a:xfrm>
            <a:off x="5729287" y="5627687"/>
            <a:ext cx="3095625" cy="936625"/>
          </a:xfrm>
          <a:prstGeom prst="ellipse">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Você então consome essa mensagem</a:t>
            </a:r>
            <a:endParaRPr/>
          </a:p>
        </p:txBody>
      </p:sp>
      <p:pic>
        <p:nvPicPr>
          <p:cNvPr descr="Resultado de imagem para apache kafka" id="336" name="Google Shape;336;p45"/>
          <p:cNvPicPr preferRelativeResize="0"/>
          <p:nvPr/>
        </p:nvPicPr>
        <p:blipFill rotWithShape="1">
          <a:blip r:embed="rId3">
            <a:alphaModFix/>
          </a:blip>
          <a:srcRect b="0" l="0" r="0" t="0"/>
          <a:stretch/>
        </p:blipFill>
        <p:spPr>
          <a:xfrm>
            <a:off x="552450" y="4957762"/>
            <a:ext cx="1773237" cy="17732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Coleta de Dados</a:t>
            </a:r>
            <a:endParaRPr/>
          </a:p>
        </p:txBody>
      </p:sp>
      <p:sp>
        <p:nvSpPr>
          <p:cNvPr id="342" name="Google Shape;342;p46"/>
          <p:cNvSpPr txBox="1"/>
          <p:nvPr>
            <p:ph idx="1" type="body"/>
          </p:nvPr>
        </p:nvSpPr>
        <p:spPr>
          <a:xfrm>
            <a:off x="493712" y="1916112"/>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Kafka (ferramenta de mensageria):</a:t>
            </a:r>
            <a:endParaRPr/>
          </a:p>
          <a:p>
            <a:pPr indent="127000" lvl="1" marL="4572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É muito utilizado em arquiteturas de Big Data para armazenar temporariamente os dados obtidos por um agente do Apache Flume em um tópico, para que posteriormente uma ferramenta de processamento de dados via streaming possa consumir esse tópico e tratar o dado.</a:t>
            </a:r>
            <a:endParaRPr/>
          </a:p>
          <a:p>
            <a:pPr indent="127000" lvl="1" marL="4572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Essa utilização do Flume em conjunto com o Kafka também é chamada de Flafka por alguns especialistas</a:t>
            </a:r>
            <a:endParaRPr/>
          </a:p>
          <a:p>
            <a:pPr indent="127000" lvl="1" marL="4572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Feito o processamento, o dado poderá ser esquecido e com o tempo será sobrescrito ou apagado do tópico</a:t>
            </a:r>
            <a:endParaRPr/>
          </a:p>
        </p:txBody>
      </p:sp>
      <p:pic>
        <p:nvPicPr>
          <p:cNvPr descr="Resultado de imagem para apache kafka" id="343" name="Google Shape;343;p46"/>
          <p:cNvPicPr preferRelativeResize="0"/>
          <p:nvPr/>
        </p:nvPicPr>
        <p:blipFill rotWithShape="1">
          <a:blip r:embed="rId3">
            <a:alphaModFix/>
          </a:blip>
          <a:srcRect b="0" l="0" r="0" t="0"/>
          <a:stretch/>
        </p:blipFill>
        <p:spPr>
          <a:xfrm>
            <a:off x="6804025" y="1557337"/>
            <a:ext cx="1447800" cy="1447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Coleta de Dados</a:t>
            </a:r>
            <a:endParaRPr/>
          </a:p>
        </p:txBody>
      </p:sp>
      <p:pic>
        <p:nvPicPr>
          <p:cNvPr descr="https://cdn-images-1.medium.com/max/1800/1*q2jYvDNJMS72HgWsOG1f8g.png" id="350" name="Google Shape;350;p47"/>
          <p:cNvPicPr preferRelativeResize="0"/>
          <p:nvPr/>
        </p:nvPicPr>
        <p:blipFill rotWithShape="1">
          <a:blip r:embed="rId3">
            <a:alphaModFix/>
          </a:blip>
          <a:srcRect b="0" l="0" r="0" t="0"/>
          <a:stretch/>
        </p:blipFill>
        <p:spPr>
          <a:xfrm>
            <a:off x="1096962" y="2636837"/>
            <a:ext cx="6951297" cy="3911673"/>
          </a:xfrm>
          <a:prstGeom prst="rect">
            <a:avLst/>
          </a:prstGeom>
          <a:noFill/>
          <a:ln>
            <a:noFill/>
          </a:ln>
        </p:spPr>
      </p:pic>
      <p:sp>
        <p:nvSpPr>
          <p:cNvPr id="351" name="Google Shape;351;p47"/>
          <p:cNvSpPr txBox="1"/>
          <p:nvPr/>
        </p:nvSpPr>
        <p:spPr>
          <a:xfrm>
            <a:off x="684212" y="2133600"/>
            <a:ext cx="4049712" cy="341312"/>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9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Kafka (ferramenta de mensageria):</a:t>
            </a:r>
            <a:endParaRPr/>
          </a:p>
        </p:txBody>
      </p:sp>
      <p:pic>
        <p:nvPicPr>
          <p:cNvPr descr="Resultado de imagem para apache kafka" id="352" name="Google Shape;352;p47"/>
          <p:cNvPicPr preferRelativeResize="0"/>
          <p:nvPr/>
        </p:nvPicPr>
        <p:blipFill rotWithShape="1">
          <a:blip r:embed="rId4">
            <a:alphaModFix/>
          </a:blip>
          <a:srcRect b="0" l="0" r="0" t="0"/>
          <a:stretch/>
        </p:blipFill>
        <p:spPr>
          <a:xfrm>
            <a:off x="7956550" y="1573212"/>
            <a:ext cx="1063625" cy="1063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descr="Resultado de imagem para apache kafka" id="358" name="Google Shape;358;p48"/>
          <p:cNvPicPr preferRelativeResize="0"/>
          <p:nvPr/>
        </p:nvPicPr>
        <p:blipFill rotWithShape="1">
          <a:blip r:embed="rId3">
            <a:alphaModFix/>
          </a:blip>
          <a:srcRect b="0" l="0" r="0" t="0"/>
          <a:stretch/>
        </p:blipFill>
        <p:spPr>
          <a:xfrm>
            <a:off x="7956550" y="6092825"/>
            <a:ext cx="1008062" cy="1008062"/>
          </a:xfrm>
          <a:prstGeom prst="rect">
            <a:avLst/>
          </a:prstGeom>
          <a:noFill/>
          <a:ln>
            <a:noFill/>
          </a:ln>
        </p:spPr>
      </p:pic>
      <p:sp>
        <p:nvSpPr>
          <p:cNvPr id="359" name="Google Shape;359;p48"/>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Coleta de Dados – O caso do Linkedin e a criação do Kafka</a:t>
            </a:r>
            <a:endParaRPr/>
          </a:p>
        </p:txBody>
      </p:sp>
      <p:sp>
        <p:nvSpPr>
          <p:cNvPr id="360" name="Google Shape;360;p48"/>
          <p:cNvSpPr txBox="1"/>
          <p:nvPr/>
        </p:nvSpPr>
        <p:spPr>
          <a:xfrm>
            <a:off x="684212" y="2133600"/>
            <a:ext cx="8064500" cy="4522787"/>
          </a:xfrm>
          <a:prstGeom prst="rect">
            <a:avLst/>
          </a:prstGeom>
          <a:noFill/>
          <a:ln>
            <a:noFill/>
          </a:ln>
        </p:spPr>
        <p:txBody>
          <a:bodyPr anchorCtr="0" anchor="t" bIns="45700" lIns="91425" spcFirstLastPara="1" rIns="91425" wrap="square" tIns="45700">
            <a:noAutofit/>
          </a:bodyPr>
          <a:lstStyle/>
          <a:p>
            <a:pPr indent="-273050" lvl="0" marL="285750" marR="0" rtl="0" algn="just">
              <a:lnSpc>
                <a:spcPct val="9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Linkedin tinha um grande problema de comunicação entre suas diversas plataformas</a:t>
            </a:r>
            <a:endParaRPr sz="1800"/>
          </a:p>
          <a:p>
            <a:pPr indent="-158750" lvl="0" marL="285750" marR="0" rtl="0" algn="just">
              <a:lnSpc>
                <a:spcPct val="90000"/>
              </a:lnSpc>
              <a:spcBef>
                <a:spcPts val="0"/>
              </a:spcBef>
              <a:spcAft>
                <a:spcPts val="0"/>
              </a:spcAft>
              <a:buClr>
                <a:schemeClr val="dk1"/>
              </a:buClr>
              <a:buSzPts val="2000"/>
              <a:buFont typeface="Arial"/>
              <a:buNone/>
            </a:pPr>
            <a:r>
              <a:t/>
            </a:r>
            <a:endParaRPr b="0" i="0" sz="1800" u="none">
              <a:solidFill>
                <a:schemeClr val="dk1"/>
              </a:solidFill>
              <a:latin typeface="Arial"/>
              <a:ea typeface="Arial"/>
              <a:cs typeface="Arial"/>
              <a:sym typeface="Arial"/>
            </a:endParaRPr>
          </a:p>
          <a:p>
            <a:pPr indent="-273050" lvl="0" marL="285750" marR="0" rtl="0" algn="just">
              <a:lnSpc>
                <a:spcPct val="9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Vários serviços da empresa possuiam pipelines diferentes e precisavam comunicar entre si</a:t>
            </a:r>
            <a:endParaRPr sz="1800"/>
          </a:p>
          <a:p>
            <a:pPr indent="-158750" lvl="0" marL="285750" marR="0" rtl="0" algn="just">
              <a:lnSpc>
                <a:spcPct val="90000"/>
              </a:lnSpc>
              <a:spcBef>
                <a:spcPts val="0"/>
              </a:spcBef>
              <a:spcAft>
                <a:spcPts val="0"/>
              </a:spcAft>
              <a:buClr>
                <a:schemeClr val="dk1"/>
              </a:buClr>
              <a:buSzPts val="2000"/>
              <a:buFont typeface="Arial"/>
              <a:buNone/>
            </a:pPr>
            <a:r>
              <a:t/>
            </a:r>
            <a:endParaRPr b="0" i="0" sz="1800" u="none">
              <a:solidFill>
                <a:schemeClr val="dk1"/>
              </a:solidFill>
              <a:latin typeface="Arial"/>
              <a:ea typeface="Arial"/>
              <a:cs typeface="Arial"/>
              <a:sym typeface="Arial"/>
            </a:endParaRPr>
          </a:p>
          <a:p>
            <a:pPr indent="-273050" lvl="0" marL="285750" marR="0" rtl="0" algn="just">
              <a:lnSpc>
                <a:spcPct val="9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Para solucionar o problema eles criaram uma ferramenta para tratamento de mensagens, genérica, que conseguia manter dados de diversas plataformas diferentes para serem consumidos por outras</a:t>
            </a:r>
            <a:endParaRPr sz="1800"/>
          </a:p>
          <a:p>
            <a:pPr indent="-158750" lvl="0" marL="285750" marR="0" rtl="0" algn="just">
              <a:lnSpc>
                <a:spcPct val="90000"/>
              </a:lnSpc>
              <a:spcBef>
                <a:spcPts val="0"/>
              </a:spcBef>
              <a:spcAft>
                <a:spcPts val="0"/>
              </a:spcAft>
              <a:buClr>
                <a:schemeClr val="dk1"/>
              </a:buClr>
              <a:buSzPts val="2000"/>
              <a:buFont typeface="Arial"/>
              <a:buNone/>
            </a:pPr>
            <a:r>
              <a:t/>
            </a:r>
            <a:endParaRPr b="0" i="0" sz="1800" u="none">
              <a:solidFill>
                <a:schemeClr val="dk1"/>
              </a:solidFill>
              <a:latin typeface="Arial"/>
              <a:ea typeface="Arial"/>
              <a:cs typeface="Arial"/>
              <a:sym typeface="Arial"/>
            </a:endParaRPr>
          </a:p>
          <a:p>
            <a:pPr indent="-273050" lvl="0" marL="285750" marR="0" rtl="0" algn="just">
              <a:lnSpc>
                <a:spcPct val="9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Assim nasceu o Kafka, unificando todos os pipelines do linkedin em uma mesma ferramenta</a:t>
            </a:r>
            <a:endParaRPr sz="1800"/>
          </a:p>
          <a:p>
            <a:pPr indent="-158750" lvl="0" marL="285750" marR="0" rtl="0" algn="just">
              <a:lnSpc>
                <a:spcPct val="90000"/>
              </a:lnSpc>
              <a:spcBef>
                <a:spcPts val="0"/>
              </a:spcBef>
              <a:spcAft>
                <a:spcPts val="0"/>
              </a:spcAft>
              <a:buClr>
                <a:schemeClr val="dk1"/>
              </a:buClr>
              <a:buSzPts val="2000"/>
              <a:buFont typeface="Arial"/>
              <a:buNone/>
            </a:pPr>
            <a:r>
              <a:t/>
            </a:r>
            <a:endParaRPr b="0" i="0" sz="1800" u="none">
              <a:solidFill>
                <a:schemeClr val="dk1"/>
              </a:solidFill>
              <a:latin typeface="Arial"/>
              <a:ea typeface="Arial"/>
              <a:cs typeface="Arial"/>
              <a:sym typeface="Arial"/>
            </a:endParaRPr>
          </a:p>
          <a:p>
            <a:pPr indent="-273050" lvl="0" marL="285750" marR="0" rtl="0" algn="just">
              <a:lnSpc>
                <a:spcPct val="90000"/>
              </a:lnSpc>
              <a:spcBef>
                <a:spcPts val="0"/>
              </a:spcBef>
              <a:spcAft>
                <a:spcPts val="0"/>
              </a:spcAft>
              <a:buClr>
                <a:schemeClr val="dk1"/>
              </a:buClr>
              <a:buSzPts val="1800"/>
              <a:buFont typeface="Arial"/>
              <a:buChar char="•"/>
            </a:pPr>
            <a:r>
              <a:rPr b="0" i="0" lang="en-US" sz="1800" u="none">
                <a:solidFill>
                  <a:schemeClr val="dk1"/>
                </a:solidFill>
                <a:latin typeface="Arial"/>
                <a:ea typeface="Arial"/>
                <a:cs typeface="Arial"/>
                <a:sym typeface="Arial"/>
              </a:rPr>
              <a:t>Todos os serviços passaram a se comunicar por mensagens em tópicos do Kafka</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descr="Resultado de imagem para apache kafka" id="366" name="Google Shape;366;p49"/>
          <p:cNvPicPr preferRelativeResize="0"/>
          <p:nvPr/>
        </p:nvPicPr>
        <p:blipFill rotWithShape="1">
          <a:blip r:embed="rId3">
            <a:alphaModFix/>
          </a:blip>
          <a:srcRect b="0" l="0" r="0" t="0"/>
          <a:stretch/>
        </p:blipFill>
        <p:spPr>
          <a:xfrm>
            <a:off x="7956550" y="6092825"/>
            <a:ext cx="1008062" cy="1008062"/>
          </a:xfrm>
          <a:prstGeom prst="rect">
            <a:avLst/>
          </a:prstGeom>
          <a:noFill/>
          <a:ln>
            <a:noFill/>
          </a:ln>
        </p:spPr>
      </p:pic>
      <p:sp>
        <p:nvSpPr>
          <p:cNvPr id="367" name="Google Shape;367;p49"/>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Coleta de Dados – O caso do Linkedin e a criação do Kafka</a:t>
            </a:r>
            <a:endParaRPr/>
          </a:p>
        </p:txBody>
      </p:sp>
      <p:pic>
        <p:nvPicPr>
          <p:cNvPr descr="Resultado de imagem para linkedin kafka" id="368" name="Google Shape;368;p49"/>
          <p:cNvPicPr preferRelativeResize="0"/>
          <p:nvPr/>
        </p:nvPicPr>
        <p:blipFill rotWithShape="1">
          <a:blip r:embed="rId4">
            <a:alphaModFix/>
          </a:blip>
          <a:srcRect b="0" l="0" r="0" t="0"/>
          <a:stretch/>
        </p:blipFill>
        <p:spPr>
          <a:xfrm>
            <a:off x="242887" y="2636837"/>
            <a:ext cx="8594586" cy="295743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descr="Resultado de imagem para linkedin kafka" id="374" name="Google Shape;374;p50"/>
          <p:cNvPicPr preferRelativeResize="0"/>
          <p:nvPr/>
        </p:nvPicPr>
        <p:blipFill rotWithShape="1">
          <a:blip r:embed="rId3">
            <a:alphaModFix/>
          </a:blip>
          <a:srcRect b="0" l="0" r="0" t="0"/>
          <a:stretch/>
        </p:blipFill>
        <p:spPr>
          <a:xfrm>
            <a:off x="163512" y="1811337"/>
            <a:ext cx="8796993" cy="4947533"/>
          </a:xfrm>
          <a:prstGeom prst="rect">
            <a:avLst/>
          </a:prstGeom>
          <a:noFill/>
          <a:ln>
            <a:noFill/>
          </a:ln>
        </p:spPr>
      </p:pic>
      <p:pic>
        <p:nvPicPr>
          <p:cNvPr descr="Resultado de imagem para apache kafka" id="375" name="Google Shape;375;p50"/>
          <p:cNvPicPr preferRelativeResize="0"/>
          <p:nvPr/>
        </p:nvPicPr>
        <p:blipFill rotWithShape="1">
          <a:blip r:embed="rId4">
            <a:alphaModFix/>
          </a:blip>
          <a:srcRect b="0" l="0" r="0" t="0"/>
          <a:stretch/>
        </p:blipFill>
        <p:spPr>
          <a:xfrm>
            <a:off x="7956550" y="6092825"/>
            <a:ext cx="1008062" cy="1008062"/>
          </a:xfrm>
          <a:prstGeom prst="rect">
            <a:avLst/>
          </a:prstGeom>
          <a:noFill/>
          <a:ln>
            <a:noFill/>
          </a:ln>
        </p:spPr>
      </p:pic>
      <p:sp>
        <p:nvSpPr>
          <p:cNvPr id="376" name="Google Shape;376;p50"/>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Coleta de Dados – O caso do Linkedin e a criação do Kafka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Coleta de Dados</a:t>
            </a:r>
            <a:endParaRPr/>
          </a:p>
        </p:txBody>
      </p:sp>
      <p:sp>
        <p:nvSpPr>
          <p:cNvPr id="383" name="Google Shape;383;p51"/>
          <p:cNvSpPr txBox="1"/>
          <p:nvPr>
            <p:ph idx="1" type="body"/>
          </p:nvPr>
        </p:nvSpPr>
        <p:spPr>
          <a:xfrm>
            <a:off x="493712" y="1916112"/>
            <a:ext cx="8229600" cy="3887787"/>
          </a:xfrm>
          <a:prstGeom prst="rect">
            <a:avLst/>
          </a:prstGeom>
          <a:noFill/>
          <a:ln>
            <a:noFill/>
          </a:ln>
        </p:spPr>
        <p:txBody>
          <a:bodyPr anchorCtr="0" anchor="t" bIns="45700" lIns="91425" spcFirstLastPara="1" rIns="91425" wrap="square" tIns="45700">
            <a:noAutofit/>
          </a:bodyPr>
          <a:lstStyle/>
          <a:p>
            <a:pPr indent="0" lvl="1" marL="457200" marR="0" rtl="0" algn="just">
              <a:lnSpc>
                <a:spcPct val="9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Kafka (ferramenta de mensageria):</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Passou a ser o núcleo dos pipelines do Linkedin</a:t>
            </a:r>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Lida com cerca de 1,4 trilhões de mensagens no Linkedin, com cerca de 1400 barramentos ou brokers</a:t>
            </a:r>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Possui uma escalabilidade absurda</a:t>
            </a:r>
            <a:endParaRPr b="0" i="0" sz="2000" u="none" cap="none" strike="noStrike">
              <a:solidFill>
                <a:schemeClr val="dk1"/>
              </a:solidFill>
              <a:latin typeface="Arial"/>
              <a:ea typeface="Arial"/>
              <a:cs typeface="Arial"/>
              <a:sym typeface="Arial"/>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Trabalha completamente distribuído</a:t>
            </a:r>
            <a:endParaRPr/>
          </a:p>
          <a:p>
            <a:pPr indent="0" lvl="1" marL="4572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Pode possuir diversas partições para um mesmo tópico</a:t>
            </a:r>
            <a:endParaRPr/>
          </a:p>
        </p:txBody>
      </p:sp>
      <p:pic>
        <p:nvPicPr>
          <p:cNvPr descr="Resultado de imagem para apache kafka" id="384" name="Google Shape;384;p51"/>
          <p:cNvPicPr preferRelativeResize="0"/>
          <p:nvPr/>
        </p:nvPicPr>
        <p:blipFill rotWithShape="1">
          <a:blip r:embed="rId3">
            <a:alphaModFix/>
          </a:blip>
          <a:srcRect b="0" l="0" r="0" t="0"/>
          <a:stretch/>
        </p:blipFill>
        <p:spPr>
          <a:xfrm>
            <a:off x="671237" y="5408287"/>
            <a:ext cx="1773237" cy="1771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400"/>
              <a:buFont typeface="Arial"/>
              <a:buNone/>
            </a:pPr>
            <a:r>
              <a:rPr b="1" i="0" lang="en-US" sz="4400" u="none" cap="none" strike="noStrike">
                <a:solidFill>
                  <a:schemeClr val="dk2"/>
                </a:solidFill>
                <a:latin typeface="Arial"/>
                <a:ea typeface="Arial"/>
                <a:cs typeface="Arial"/>
                <a:sym typeface="Arial"/>
              </a:rPr>
              <a:t>Introdução</a:t>
            </a:r>
            <a:endParaRPr/>
          </a:p>
        </p:txBody>
      </p:sp>
      <p:sp>
        <p:nvSpPr>
          <p:cNvPr id="106" name="Google Shape;106;p16"/>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Foco das aplicações de </a:t>
            </a:r>
            <a:r>
              <a:rPr b="0" i="1" lang="en-US" sz="2400" u="none" cap="none" strike="noStrike">
                <a:solidFill>
                  <a:schemeClr val="dk1"/>
                </a:solidFill>
                <a:latin typeface="Arial"/>
                <a:ea typeface="Arial"/>
                <a:cs typeface="Arial"/>
                <a:sym typeface="Arial"/>
              </a:rPr>
              <a:t>Machine Learning</a:t>
            </a:r>
            <a:r>
              <a:rPr b="0" i="0" lang="en-US" sz="2400" u="none" cap="none" strike="noStrike">
                <a:solidFill>
                  <a:schemeClr val="dk1"/>
                </a:solidFill>
                <a:latin typeface="Arial"/>
                <a:ea typeface="Arial"/>
                <a:cs typeface="Arial"/>
                <a:sym typeface="Arial"/>
              </a:rPr>
              <a:t> foi em aprendizado batch nas últimas décadas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Possui Conjunto de dados representativos para a fase de aprendizado</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Estáticos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Processamento dos dados gera um modelo de decisão para predições futuras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Processamento de Dados em </a:t>
            </a:r>
            <a:r>
              <a:rPr b="1" i="1" lang="en-US" sz="3200" u="none" cap="none" strike="noStrike">
                <a:solidFill>
                  <a:schemeClr val="dk2"/>
                </a:solidFill>
                <a:latin typeface="Arial"/>
                <a:ea typeface="Arial"/>
                <a:cs typeface="Arial"/>
                <a:sym typeface="Arial"/>
              </a:rPr>
              <a:t>Real Time</a:t>
            </a:r>
            <a:endParaRPr/>
          </a:p>
        </p:txBody>
      </p:sp>
      <p:sp>
        <p:nvSpPr>
          <p:cNvPr id="391" name="Google Shape;391;p52"/>
          <p:cNvSpPr txBox="1"/>
          <p:nvPr>
            <p:ph idx="1" type="body"/>
          </p:nvPr>
        </p:nvSpPr>
        <p:spPr>
          <a:xfrm>
            <a:off x="493712" y="1916112"/>
            <a:ext cx="8229600" cy="3887787"/>
          </a:xfrm>
          <a:prstGeom prst="rect">
            <a:avLst/>
          </a:prstGeom>
          <a:noFill/>
          <a:ln>
            <a:noFill/>
          </a:ln>
        </p:spPr>
        <p:txBody>
          <a:bodyPr anchorCtr="0" anchor="t" bIns="45700" lIns="91425" spcFirstLastPara="1" rIns="91425" wrap="square" tIns="45700">
            <a:noAutofit/>
          </a:bodyPr>
          <a:lstStyle/>
          <a:p>
            <a:pPr indent="-190500" lvl="0" marL="342900" marR="0" rtl="0" algn="just">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Existem duas ferramentas mais utilizadas para processamento de dados em tempo real</a:t>
            </a:r>
            <a:endParaRPr/>
          </a:p>
          <a:p>
            <a:pPr indent="-215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 primeira delas é o Apache Storm</a:t>
            </a:r>
            <a:endParaRPr/>
          </a:p>
          <a:p>
            <a:pPr indent="-215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 Apache Software Foundation (ASF) afirma que o Storm é capaz de processar mais de 1 milhão de tuplas (registros) por segundo em cada nó</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Resultado de imagem para apache storm" id="392" name="Google Shape;392;p52"/>
          <p:cNvPicPr preferRelativeResize="0"/>
          <p:nvPr/>
        </p:nvPicPr>
        <p:blipFill rotWithShape="1">
          <a:blip r:embed="rId3">
            <a:alphaModFix/>
          </a:blip>
          <a:srcRect b="0" l="0" r="0" t="0"/>
          <a:stretch/>
        </p:blipFill>
        <p:spPr>
          <a:xfrm>
            <a:off x="2703512" y="5108575"/>
            <a:ext cx="3810000" cy="138909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Processamento de Dados em </a:t>
            </a:r>
            <a:r>
              <a:rPr b="1" i="1" lang="en-US" sz="3200" u="none" cap="none" strike="noStrike">
                <a:solidFill>
                  <a:schemeClr val="dk2"/>
                </a:solidFill>
                <a:latin typeface="Arial"/>
                <a:ea typeface="Arial"/>
                <a:cs typeface="Arial"/>
                <a:sym typeface="Arial"/>
              </a:rPr>
              <a:t>Real Time</a:t>
            </a:r>
            <a:endParaRPr/>
          </a:p>
        </p:txBody>
      </p:sp>
      <p:sp>
        <p:nvSpPr>
          <p:cNvPr id="399" name="Google Shape;399;p53"/>
          <p:cNvSpPr txBox="1"/>
          <p:nvPr>
            <p:ph idx="1" type="body"/>
          </p:nvPr>
        </p:nvSpPr>
        <p:spPr>
          <a:xfrm>
            <a:off x="493712" y="1916112"/>
            <a:ext cx="8229600" cy="3887787"/>
          </a:xfrm>
          <a:prstGeom prst="rect">
            <a:avLst/>
          </a:prstGeom>
          <a:noFill/>
          <a:ln>
            <a:noFill/>
          </a:ln>
        </p:spPr>
        <p:txBody>
          <a:bodyPr anchorCtr="0" anchor="t" bIns="45700" lIns="91425" spcFirstLastPara="1" rIns="91425" wrap="square" tIns="45700">
            <a:noAutofit/>
          </a:bodyPr>
          <a:lstStyle/>
          <a:p>
            <a:pPr indent="-190500" lvl="0" marL="342900" marR="0" rtl="0" algn="just">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O Apache Storm possui um formato no qual 2 estruturas básicas são utilizadas para compor o seu pipeline:</a:t>
            </a:r>
            <a:endParaRPr/>
          </a:p>
          <a:p>
            <a:pPr indent="-285750" lvl="1" marL="74295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Spouts: estrutura que irá de tempos em tempos buscar dados que serão enviados para a estrutura de Bolts. É um estrutura de fontes de dados para o pipeline de processamento</a:t>
            </a:r>
            <a:endParaRPr/>
          </a:p>
          <a:p>
            <a:pPr indent="-158750" lvl="1" marL="74295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1" marL="74295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Bolts: estrutura que irá executar alguma transformação no dado, seja de alteração em algum valor ou enriquecimento. Um bolt pode ser fonte de dados para outro bolt existente no pipeline</a:t>
            </a:r>
            <a:endParaRPr b="0" i="0" sz="2000" u="none" cap="none" strike="noStrike">
              <a:solidFill>
                <a:schemeClr val="dk1"/>
              </a:solidFill>
              <a:latin typeface="Arial"/>
              <a:ea typeface="Arial"/>
              <a:cs typeface="Arial"/>
              <a:sym typeface="Arial"/>
            </a:endParaRPr>
          </a:p>
          <a:p>
            <a:pPr indent="-215900" lvl="0" marL="342900" marR="0" rtl="0" algn="l">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descr="Resultado de imagem para apache storm" id="400" name="Google Shape;400;p53"/>
          <p:cNvPicPr preferRelativeResize="0"/>
          <p:nvPr/>
        </p:nvPicPr>
        <p:blipFill rotWithShape="1">
          <a:blip r:embed="rId3">
            <a:alphaModFix/>
          </a:blip>
          <a:srcRect b="0" l="0" r="0" t="0"/>
          <a:stretch/>
        </p:blipFill>
        <p:spPr>
          <a:xfrm>
            <a:off x="2703512" y="5183187"/>
            <a:ext cx="3810000" cy="138909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Processamento de Dados em </a:t>
            </a:r>
            <a:r>
              <a:rPr b="1" i="1" lang="en-US" sz="3200" u="none" cap="none" strike="noStrike">
                <a:solidFill>
                  <a:schemeClr val="dk2"/>
                </a:solidFill>
                <a:latin typeface="Arial"/>
                <a:ea typeface="Arial"/>
                <a:cs typeface="Arial"/>
                <a:sym typeface="Arial"/>
              </a:rPr>
              <a:t>Real Time</a:t>
            </a:r>
            <a:endParaRPr/>
          </a:p>
        </p:txBody>
      </p:sp>
      <p:sp>
        <p:nvSpPr>
          <p:cNvPr id="407" name="Google Shape;407;p54"/>
          <p:cNvSpPr txBox="1"/>
          <p:nvPr>
            <p:ph idx="1" type="body"/>
          </p:nvPr>
        </p:nvSpPr>
        <p:spPr>
          <a:xfrm>
            <a:off x="493712" y="1916112"/>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Essa é a arquitetura básica do Apache Storm, onde temos uma fonte de dados, o spout e o processamento nos bolts.</a:t>
            </a:r>
            <a:endParaRPr b="0" i="0" sz="2400" u="none" cap="none" strike="noStrik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Resultado de imagem para apache storm" id="408" name="Google Shape;408;p54"/>
          <p:cNvPicPr preferRelativeResize="0"/>
          <p:nvPr/>
        </p:nvPicPr>
        <p:blipFill rotWithShape="1">
          <a:blip r:embed="rId3">
            <a:alphaModFix/>
          </a:blip>
          <a:srcRect b="0" l="0" r="0" t="0"/>
          <a:stretch/>
        </p:blipFill>
        <p:spPr>
          <a:xfrm>
            <a:off x="6804025" y="6003925"/>
            <a:ext cx="2106612" cy="767492"/>
          </a:xfrm>
          <a:prstGeom prst="rect">
            <a:avLst/>
          </a:prstGeom>
          <a:noFill/>
          <a:ln>
            <a:noFill/>
          </a:ln>
        </p:spPr>
      </p:pic>
      <p:pic>
        <p:nvPicPr>
          <p:cNvPr descr="Resultado de imagem para apache storm" id="409" name="Google Shape;409;p54"/>
          <p:cNvPicPr preferRelativeResize="0"/>
          <p:nvPr/>
        </p:nvPicPr>
        <p:blipFill rotWithShape="1">
          <a:blip r:embed="rId4">
            <a:alphaModFix/>
          </a:blip>
          <a:srcRect b="0" l="0" r="0" t="0"/>
          <a:stretch/>
        </p:blipFill>
        <p:spPr>
          <a:xfrm>
            <a:off x="1116012" y="2924175"/>
            <a:ext cx="6910387" cy="2879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Processamento de Dados em </a:t>
            </a:r>
            <a:r>
              <a:rPr b="1" i="1" lang="en-US" sz="3200" u="none" cap="none" strike="noStrike">
                <a:solidFill>
                  <a:schemeClr val="dk2"/>
                </a:solidFill>
                <a:latin typeface="Arial"/>
                <a:ea typeface="Arial"/>
                <a:cs typeface="Arial"/>
                <a:sym typeface="Arial"/>
              </a:rPr>
              <a:t>Real Time</a:t>
            </a:r>
            <a:endParaRPr/>
          </a:p>
        </p:txBody>
      </p:sp>
      <p:sp>
        <p:nvSpPr>
          <p:cNvPr id="416" name="Google Shape;416;p55"/>
          <p:cNvSpPr txBox="1"/>
          <p:nvPr>
            <p:ph idx="1" type="body"/>
          </p:nvPr>
        </p:nvSpPr>
        <p:spPr>
          <a:xfrm>
            <a:off x="493712" y="1916112"/>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Os spouts do Apache Storm podem utilizar com fonte de dados:</a:t>
            </a:r>
            <a:endParaRPr/>
          </a:p>
          <a:p>
            <a:pPr indent="-215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1" marL="74295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Bancos de dados</a:t>
            </a:r>
            <a:endParaRPr/>
          </a:p>
          <a:p>
            <a:pPr indent="-285750" lvl="1" marL="74295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Um serviço (exemplo: consulta de bolsa de valores)</a:t>
            </a:r>
            <a:endParaRPr/>
          </a:p>
          <a:p>
            <a:pPr indent="-285750" lvl="1" marL="74295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Um tópico do Kafka</a:t>
            </a:r>
            <a:endParaRPr b="0" i="0" sz="1800" u="none" cap="none" strike="noStrike">
              <a:solidFill>
                <a:schemeClr val="dk1"/>
              </a:solidFill>
              <a:latin typeface="Arial"/>
              <a:ea typeface="Arial"/>
              <a:cs typeface="Arial"/>
              <a:sym typeface="Arial"/>
            </a:endParaRPr>
          </a:p>
          <a:p>
            <a:pPr indent="-285750" lvl="1" marL="74295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Um arquivo texto</a:t>
            </a:r>
            <a:endParaRPr/>
          </a:p>
          <a:p>
            <a:pPr indent="-285750" lvl="1" marL="74295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Outros</a:t>
            </a:r>
            <a:endParaRPr/>
          </a:p>
          <a:p>
            <a:pPr indent="-342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Foi criado por Nathan Marz enquanto trabalhava na empresa Backtype, com processamento de dados do Twitter. Posteriormente o próprio Twitter comprou a empresa.</a:t>
            </a:r>
            <a:endParaRPr/>
          </a:p>
        </p:txBody>
      </p:sp>
      <p:pic>
        <p:nvPicPr>
          <p:cNvPr descr="Resultado de imagem para apache storm" id="417" name="Google Shape;417;p55"/>
          <p:cNvPicPr preferRelativeResize="0"/>
          <p:nvPr/>
        </p:nvPicPr>
        <p:blipFill rotWithShape="1">
          <a:blip r:embed="rId3">
            <a:alphaModFix/>
          </a:blip>
          <a:srcRect b="0" l="0" r="0" t="0"/>
          <a:stretch/>
        </p:blipFill>
        <p:spPr>
          <a:xfrm>
            <a:off x="6804025" y="6003925"/>
            <a:ext cx="2106612" cy="76749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6"/>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Processamento de Dados em </a:t>
            </a:r>
            <a:r>
              <a:rPr b="1" i="1" lang="en-US" sz="3200" u="none" cap="none" strike="noStrike">
                <a:solidFill>
                  <a:schemeClr val="dk2"/>
                </a:solidFill>
                <a:latin typeface="Arial"/>
                <a:ea typeface="Arial"/>
                <a:cs typeface="Arial"/>
                <a:sym typeface="Arial"/>
              </a:rPr>
              <a:t>Real Time</a:t>
            </a:r>
            <a:endParaRPr/>
          </a:p>
        </p:txBody>
      </p:sp>
      <p:sp>
        <p:nvSpPr>
          <p:cNvPr id="424" name="Google Shape;424;p56"/>
          <p:cNvSpPr txBox="1"/>
          <p:nvPr>
            <p:ph idx="1" type="body"/>
          </p:nvPr>
        </p:nvSpPr>
        <p:spPr>
          <a:xfrm>
            <a:off x="493712" y="24209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 outra ferramenta muito utilizada para processamento em Real time é o Apache Spark</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Desenvolvido desde 2009 pela AMPLab da Universidade de Califórnia em Berkley e em 2010 seu código foi aberto como projeto da fundação Apache</a:t>
            </a:r>
            <a:endParaRPr/>
          </a:p>
          <a:p>
            <a:pPr indent="-215900" lvl="0" marL="342900" marR="0" rtl="0" algn="just">
              <a:lnSpc>
                <a:spcPct val="9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 Spark permite que aplicações em clusters Hadoop executem até 100 vezes mais rápido em memória e até 10 vezes mais rápido em disco, desenvolver rapidamente aplicações em Java, Scala ou Python</a:t>
            </a:r>
            <a:endParaRPr/>
          </a:p>
        </p:txBody>
      </p:sp>
      <p:pic>
        <p:nvPicPr>
          <p:cNvPr descr="Resultado de imagem para spark streaming" id="425" name="Google Shape;425;p56"/>
          <p:cNvPicPr preferRelativeResize="0"/>
          <p:nvPr/>
        </p:nvPicPr>
        <p:blipFill rotWithShape="1">
          <a:blip r:embed="rId3">
            <a:alphaModFix/>
          </a:blip>
          <a:srcRect b="0" l="0" r="0" t="0"/>
          <a:stretch/>
        </p:blipFill>
        <p:spPr>
          <a:xfrm>
            <a:off x="7170737" y="5516562"/>
            <a:ext cx="1644711" cy="12187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7"/>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Processamento de Dados em </a:t>
            </a:r>
            <a:r>
              <a:rPr b="1" i="1" lang="en-US" sz="3200" u="none" cap="none" strike="noStrike">
                <a:solidFill>
                  <a:schemeClr val="dk2"/>
                </a:solidFill>
                <a:latin typeface="Arial"/>
                <a:ea typeface="Arial"/>
                <a:cs typeface="Arial"/>
                <a:sym typeface="Arial"/>
              </a:rPr>
              <a:t>Real Time</a:t>
            </a:r>
            <a:endParaRPr/>
          </a:p>
        </p:txBody>
      </p:sp>
      <p:sp>
        <p:nvSpPr>
          <p:cNvPr id="432" name="Google Shape;432;p57"/>
          <p:cNvSpPr txBox="1"/>
          <p:nvPr>
            <p:ph idx="1" type="body"/>
          </p:nvPr>
        </p:nvSpPr>
        <p:spPr>
          <a:xfrm>
            <a:off x="493712" y="24209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 ferramenta Spark Streaming, de processamento distribuído em tempo real, trabalha com estruturas chamadas de microbatches</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Essas estruturas são pequenos pacotes de dados que são processados muito rapidamente, gerando a noção de Real Time ou Near Real Time</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Essa é umas das principais diferenças entre o Spark streaming e o Apache Storm</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 Storm processa os eventos um a um, a medida que chegam, já com o Spark Streaming eles são processados em microbatches</a:t>
            </a:r>
            <a:endParaRPr/>
          </a:p>
        </p:txBody>
      </p:sp>
      <p:pic>
        <p:nvPicPr>
          <p:cNvPr descr="Resultado de imagem para spark streaming" id="433" name="Google Shape;433;p57"/>
          <p:cNvPicPr preferRelativeResize="0"/>
          <p:nvPr/>
        </p:nvPicPr>
        <p:blipFill rotWithShape="1">
          <a:blip r:embed="rId3">
            <a:alphaModFix/>
          </a:blip>
          <a:srcRect b="0" l="0" r="0" t="0"/>
          <a:stretch/>
        </p:blipFill>
        <p:spPr>
          <a:xfrm>
            <a:off x="7170737" y="5516562"/>
            <a:ext cx="1644711" cy="12187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pic>
        <p:nvPicPr>
          <p:cNvPr descr="Resultado de imagem para spark streaming" id="439" name="Google Shape;439;p58"/>
          <p:cNvPicPr preferRelativeResize="0"/>
          <p:nvPr/>
        </p:nvPicPr>
        <p:blipFill rotWithShape="1">
          <a:blip r:embed="rId3">
            <a:alphaModFix/>
          </a:blip>
          <a:srcRect b="0" l="0" r="0" t="0"/>
          <a:stretch/>
        </p:blipFill>
        <p:spPr>
          <a:xfrm>
            <a:off x="1630362" y="2728912"/>
            <a:ext cx="6338830" cy="3576232"/>
          </a:xfrm>
          <a:prstGeom prst="rect">
            <a:avLst/>
          </a:prstGeom>
          <a:noFill/>
          <a:ln>
            <a:noFill/>
          </a:ln>
        </p:spPr>
      </p:pic>
      <p:sp>
        <p:nvSpPr>
          <p:cNvPr id="440" name="Google Shape;440;p58"/>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Processamento de Dados em </a:t>
            </a:r>
            <a:r>
              <a:rPr b="1" i="1" lang="en-US" sz="3200" u="none" cap="none" strike="noStrike">
                <a:solidFill>
                  <a:schemeClr val="dk2"/>
                </a:solidFill>
                <a:latin typeface="Arial"/>
                <a:ea typeface="Arial"/>
                <a:cs typeface="Arial"/>
                <a:sym typeface="Arial"/>
              </a:rPr>
              <a:t>Real Time</a:t>
            </a:r>
            <a:endParaRPr/>
          </a:p>
        </p:txBody>
      </p:sp>
      <p:sp>
        <p:nvSpPr>
          <p:cNvPr id="441" name="Google Shape;441;p58"/>
          <p:cNvSpPr txBox="1"/>
          <p:nvPr>
            <p:ph idx="1" type="body"/>
          </p:nvPr>
        </p:nvSpPr>
        <p:spPr>
          <a:xfrm>
            <a:off x="493700" y="2263775"/>
            <a:ext cx="8229600" cy="465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Estrutura básica de uma aplicação com Spark Streaming:</a:t>
            </a:r>
            <a:endParaRPr/>
          </a:p>
        </p:txBody>
      </p:sp>
      <p:pic>
        <p:nvPicPr>
          <p:cNvPr descr="Resultado de imagem para spark streaming" id="442" name="Google Shape;442;p58"/>
          <p:cNvPicPr preferRelativeResize="0"/>
          <p:nvPr/>
        </p:nvPicPr>
        <p:blipFill rotWithShape="1">
          <a:blip r:embed="rId4">
            <a:alphaModFix/>
          </a:blip>
          <a:srcRect b="0" l="0" r="0" t="0"/>
          <a:stretch/>
        </p:blipFill>
        <p:spPr>
          <a:xfrm>
            <a:off x="7170737" y="5516562"/>
            <a:ext cx="1644711" cy="1218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9"/>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Processamento de Dados em </a:t>
            </a:r>
            <a:r>
              <a:rPr b="1" i="1" lang="en-US" sz="3200" u="none" cap="none" strike="noStrike">
                <a:solidFill>
                  <a:schemeClr val="dk2"/>
                </a:solidFill>
                <a:latin typeface="Arial"/>
                <a:ea typeface="Arial"/>
                <a:cs typeface="Arial"/>
                <a:sym typeface="Arial"/>
              </a:rPr>
              <a:t>Real Time</a:t>
            </a:r>
            <a:endParaRPr/>
          </a:p>
        </p:txBody>
      </p:sp>
      <p:sp>
        <p:nvSpPr>
          <p:cNvPr id="449" name="Google Shape;449;p59"/>
          <p:cNvSpPr txBox="1"/>
          <p:nvPr>
            <p:ph idx="1" type="body"/>
          </p:nvPr>
        </p:nvSpPr>
        <p:spPr>
          <a:xfrm>
            <a:off x="493712" y="2263775"/>
            <a:ext cx="8229600" cy="4651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Estrutura interna do Spark Streaming:</a:t>
            </a:r>
            <a:endParaRPr/>
          </a:p>
        </p:txBody>
      </p:sp>
      <p:pic>
        <p:nvPicPr>
          <p:cNvPr descr="Resultado de imagem para spark streaming" id="450" name="Google Shape;450;p59"/>
          <p:cNvPicPr preferRelativeResize="0"/>
          <p:nvPr/>
        </p:nvPicPr>
        <p:blipFill rotWithShape="1">
          <a:blip r:embed="rId3">
            <a:alphaModFix/>
          </a:blip>
          <a:srcRect b="0" l="0" r="0" t="0"/>
          <a:stretch/>
        </p:blipFill>
        <p:spPr>
          <a:xfrm>
            <a:off x="7170737" y="5516562"/>
            <a:ext cx="1644711" cy="1218732"/>
          </a:xfrm>
          <a:prstGeom prst="rect">
            <a:avLst/>
          </a:prstGeom>
          <a:noFill/>
          <a:ln>
            <a:noFill/>
          </a:ln>
        </p:spPr>
      </p:pic>
      <p:pic>
        <p:nvPicPr>
          <p:cNvPr descr="Resultado de imagem para spark streaming" id="451" name="Google Shape;451;p59"/>
          <p:cNvPicPr preferRelativeResize="0"/>
          <p:nvPr/>
        </p:nvPicPr>
        <p:blipFill rotWithShape="1">
          <a:blip r:embed="rId4">
            <a:alphaModFix/>
          </a:blip>
          <a:srcRect b="0" l="0" r="0" t="0"/>
          <a:stretch/>
        </p:blipFill>
        <p:spPr>
          <a:xfrm>
            <a:off x="395287" y="2495550"/>
            <a:ext cx="8016113" cy="314517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0"/>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Processamento de Dados em </a:t>
            </a:r>
            <a:r>
              <a:rPr b="1" i="1" lang="en-US" sz="3200" u="none" cap="none" strike="noStrike">
                <a:solidFill>
                  <a:schemeClr val="dk2"/>
                </a:solidFill>
                <a:latin typeface="Arial"/>
                <a:ea typeface="Arial"/>
                <a:cs typeface="Arial"/>
                <a:sym typeface="Arial"/>
              </a:rPr>
              <a:t>Real Time</a:t>
            </a:r>
            <a:endParaRPr/>
          </a:p>
        </p:txBody>
      </p:sp>
      <p:sp>
        <p:nvSpPr>
          <p:cNvPr id="458" name="Google Shape;458;p60"/>
          <p:cNvSpPr txBox="1"/>
          <p:nvPr>
            <p:ph idx="1" type="body"/>
          </p:nvPr>
        </p:nvSpPr>
        <p:spPr>
          <a:xfrm>
            <a:off x="493712" y="2636837"/>
            <a:ext cx="8229600" cy="4651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 fluxo de dados no Spark Streaming ocorre a partir da estrutura de um DStream</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Essa estrutura irá trabalhar com pequenos pacotes de tamanho fixo que são processados em pequenos intervalos de tempo</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Outra opção possível é trabalhar com janelas de tempo, onde alguns pacotes são acumulados para então serem processados</a:t>
            </a:r>
            <a:endParaRPr/>
          </a:p>
        </p:txBody>
      </p:sp>
      <p:pic>
        <p:nvPicPr>
          <p:cNvPr descr="Resultado de imagem para spark streaming" id="459" name="Google Shape;459;p60"/>
          <p:cNvPicPr preferRelativeResize="0"/>
          <p:nvPr/>
        </p:nvPicPr>
        <p:blipFill rotWithShape="1">
          <a:blip r:embed="rId3">
            <a:alphaModFix/>
          </a:blip>
          <a:srcRect b="0" l="0" r="0" t="0"/>
          <a:stretch/>
        </p:blipFill>
        <p:spPr>
          <a:xfrm>
            <a:off x="7170737" y="5516562"/>
            <a:ext cx="1644711" cy="121873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1"/>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Armazenamento de Dados</a:t>
            </a:r>
            <a:endParaRPr/>
          </a:p>
        </p:txBody>
      </p:sp>
      <p:sp>
        <p:nvSpPr>
          <p:cNvPr id="466" name="Google Shape;466;p61"/>
          <p:cNvSpPr txBox="1"/>
          <p:nvPr>
            <p:ph idx="1" type="body"/>
          </p:nvPr>
        </p:nvSpPr>
        <p:spPr>
          <a:xfrm>
            <a:off x="493712" y="2133600"/>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As principais ferramentas para armazenamento de dados em fluxos contínuos de dados são os bancos NoSQL e o HDFS</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Em muitos casos os dados na sua forma original são salvos no HDFS quando chegam e também são enviados para um pipeline de processamento em Real Time</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No segundo caso eles serão salvos apenas após o tratamento do dado, seja para enriquecimento, treinamento de modelo de Machine Learning, ou alguma outra transformação.</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Após essa etapa de processamento os bancos de dados NoSQL são os principais a serem utilizados para o armazenamento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Fluxos Contínuos de Dados – O que é</a:t>
            </a:r>
            <a:endParaRPr/>
          </a:p>
        </p:txBody>
      </p:sp>
      <p:sp>
        <p:nvSpPr>
          <p:cNvPr id="112" name="Google Shape;112;p17"/>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Dados fluem continuamente com o passar do tempo</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Chamados Fluxos Contínuos de Dados (</a:t>
            </a:r>
            <a:r>
              <a:rPr b="0" i="1" lang="en-US" sz="2400" u="none" cap="none" strike="noStrike">
                <a:solidFill>
                  <a:schemeClr val="dk1"/>
                </a:solidFill>
                <a:latin typeface="Arial"/>
                <a:ea typeface="Arial"/>
                <a:cs typeface="Arial"/>
                <a:sym typeface="Arial"/>
              </a:rPr>
              <a:t>Data streams</a:t>
            </a:r>
            <a:r>
              <a:rPr b="0" i="0" lang="en-US" sz="2400" u="none" cap="none" strike="noStrike">
                <a:solidFill>
                  <a:schemeClr val="dk1"/>
                </a:solidFill>
                <a:latin typeface="Arial"/>
                <a:ea typeface="Arial"/>
                <a:cs typeface="Arial"/>
                <a:sym typeface="Arial"/>
              </a:rPr>
              <a:t>), ou FCDs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Tratam dados que chegam em sequência</a:t>
            </a:r>
            <a:endParaRPr b="0" i="0" sz="2400" u="none" cap="none" strike="noStrike">
              <a:solidFill>
                <a:schemeClr val="dk1"/>
              </a:solidFill>
              <a:latin typeface="Arial"/>
              <a:ea typeface="Arial"/>
              <a:cs typeface="Arial"/>
              <a:sym typeface="Arial"/>
            </a:endParaRPr>
          </a:p>
          <a:p>
            <a:pPr indent="0" lvl="0" marL="0" marR="0" rtl="0" algn="just">
              <a:lnSpc>
                <a:spcPct val="90000"/>
              </a:lnSpc>
              <a:spcBef>
                <a:spcPts val="480"/>
              </a:spcBef>
              <a:spcAft>
                <a:spcPts val="0"/>
              </a:spcAft>
              <a:buNone/>
            </a:pPr>
            <a:r>
              <a:t/>
            </a:r>
            <a:endParaRPr sz="2400"/>
          </a:p>
          <a:p>
            <a:pPr indent="-342900" lvl="0" marL="342900" rtl="0" algn="just">
              <a:lnSpc>
                <a:spcPct val="90000"/>
              </a:lnSpc>
              <a:spcBef>
                <a:spcPts val="0"/>
              </a:spcBef>
              <a:spcAft>
                <a:spcPts val="0"/>
              </a:spcAft>
              <a:buClr>
                <a:schemeClr val="dk1"/>
              </a:buClr>
              <a:buSzPts val="2400"/>
              <a:buFont typeface="Arial"/>
              <a:buChar char="•"/>
            </a:pPr>
            <a:r>
              <a:rPr lang="en-US" sz="2400"/>
              <a:t>Modelo Batch não é adequado para problemas com natureza dinâmica</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2"/>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Armazenamento de Dados</a:t>
            </a:r>
            <a:endParaRPr/>
          </a:p>
        </p:txBody>
      </p:sp>
      <p:sp>
        <p:nvSpPr>
          <p:cNvPr id="473" name="Google Shape;473;p62"/>
          <p:cNvSpPr txBox="1"/>
          <p:nvPr>
            <p:ph idx="1" type="body"/>
          </p:nvPr>
        </p:nvSpPr>
        <p:spPr>
          <a:xfrm>
            <a:off x="493708" y="2133600"/>
            <a:ext cx="3086400" cy="38877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Existem diversos bancos de dados NoSQL e em diversos formatos diferentes:</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1" marL="74295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Famílias de colunas:</a:t>
            </a:r>
            <a:endParaRPr/>
          </a:p>
          <a:p>
            <a:pPr indent="-228600" lvl="2" marL="1143000" marR="0" rtl="0" algn="just">
              <a:lnSpc>
                <a:spcPct val="90000"/>
              </a:lnSpc>
              <a:spcBef>
                <a:spcPts val="28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HBASE</a:t>
            </a:r>
            <a:endParaRPr/>
          </a:p>
          <a:p>
            <a:pPr indent="-228600" lvl="2" marL="1143000" marR="0" rtl="0" algn="just">
              <a:lnSpc>
                <a:spcPct val="90000"/>
              </a:lnSpc>
              <a:spcBef>
                <a:spcPts val="28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Cassandra</a:t>
            </a:r>
            <a:endParaRPr b="0" i="0" sz="1400" u="none" cap="none" strike="noStrike">
              <a:solidFill>
                <a:schemeClr val="dk1"/>
              </a:solidFill>
              <a:latin typeface="Arial"/>
              <a:ea typeface="Arial"/>
              <a:cs typeface="Arial"/>
              <a:sym typeface="Arial"/>
            </a:endParaRPr>
          </a:p>
          <a:p>
            <a:pPr indent="-228600" lvl="2" marL="1143000" marR="0" rtl="0" algn="just">
              <a:lnSpc>
                <a:spcPct val="90000"/>
              </a:lnSpc>
              <a:spcBef>
                <a:spcPts val="28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BigTable</a:t>
            </a:r>
            <a:endParaRPr/>
          </a:p>
          <a:p>
            <a:pPr indent="-285750" lvl="1" marL="74295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1" marL="74295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Chave-valor:</a:t>
            </a:r>
            <a:endParaRPr b="0" i="0" sz="1800" u="none" cap="none" strike="noStrike">
              <a:solidFill>
                <a:schemeClr val="dk1"/>
              </a:solidFill>
              <a:latin typeface="Arial"/>
              <a:ea typeface="Arial"/>
              <a:cs typeface="Arial"/>
              <a:sym typeface="Arial"/>
            </a:endParaRPr>
          </a:p>
          <a:p>
            <a:pPr indent="-228600" lvl="2" marL="1143000" marR="0" rtl="0" algn="just">
              <a:lnSpc>
                <a:spcPct val="90000"/>
              </a:lnSpc>
              <a:spcBef>
                <a:spcPts val="28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Redis</a:t>
            </a:r>
            <a:endParaRPr/>
          </a:p>
          <a:p>
            <a:pPr indent="-139700" lvl="2" marL="1143000" marR="0" rtl="0" algn="just">
              <a:lnSpc>
                <a:spcPct val="9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85750" lvl="1" marL="74295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Documentos:</a:t>
            </a:r>
            <a:endParaRPr/>
          </a:p>
          <a:p>
            <a:pPr indent="-228600" lvl="2" marL="1143000" marR="0" rtl="0" algn="just">
              <a:lnSpc>
                <a:spcPct val="90000"/>
              </a:lnSpc>
              <a:spcBef>
                <a:spcPts val="28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MongoDB</a:t>
            </a:r>
            <a:endParaRPr/>
          </a:p>
        </p:txBody>
      </p:sp>
      <p:pic>
        <p:nvPicPr>
          <p:cNvPr descr="Resultado de imagem para HBAse" id="474" name="Google Shape;474;p62"/>
          <p:cNvPicPr preferRelativeResize="0"/>
          <p:nvPr/>
        </p:nvPicPr>
        <p:blipFill rotWithShape="1">
          <a:blip r:embed="rId3">
            <a:alphaModFix/>
          </a:blip>
          <a:srcRect b="0" l="0" r="0" t="0"/>
          <a:stretch/>
        </p:blipFill>
        <p:spPr>
          <a:xfrm>
            <a:off x="5580062" y="2708275"/>
            <a:ext cx="1462087" cy="949803"/>
          </a:xfrm>
          <a:prstGeom prst="rect">
            <a:avLst/>
          </a:prstGeom>
          <a:noFill/>
          <a:ln>
            <a:noFill/>
          </a:ln>
        </p:spPr>
      </p:pic>
      <p:pic>
        <p:nvPicPr>
          <p:cNvPr descr="Resultado de imagem para Cassandra" id="475" name="Google Shape;475;p62"/>
          <p:cNvPicPr preferRelativeResize="0"/>
          <p:nvPr/>
        </p:nvPicPr>
        <p:blipFill rotWithShape="1">
          <a:blip r:embed="rId4">
            <a:alphaModFix/>
          </a:blip>
          <a:srcRect b="0" l="0" r="0" t="0"/>
          <a:stretch/>
        </p:blipFill>
        <p:spPr>
          <a:xfrm>
            <a:off x="4284662" y="3573462"/>
            <a:ext cx="1155700" cy="773383"/>
          </a:xfrm>
          <a:prstGeom prst="rect">
            <a:avLst/>
          </a:prstGeom>
          <a:noFill/>
          <a:ln>
            <a:noFill/>
          </a:ln>
        </p:spPr>
      </p:pic>
      <p:pic>
        <p:nvPicPr>
          <p:cNvPr descr="Resultado de imagem para google bigtable" id="476" name="Google Shape;476;p62"/>
          <p:cNvPicPr preferRelativeResize="0"/>
          <p:nvPr/>
        </p:nvPicPr>
        <p:blipFill rotWithShape="1">
          <a:blip r:embed="rId5">
            <a:alphaModFix/>
          </a:blip>
          <a:srcRect b="0" l="0" r="0" t="0"/>
          <a:stretch/>
        </p:blipFill>
        <p:spPr>
          <a:xfrm>
            <a:off x="7312025" y="3357562"/>
            <a:ext cx="1112837" cy="1111250"/>
          </a:xfrm>
          <a:prstGeom prst="rect">
            <a:avLst/>
          </a:prstGeom>
          <a:noFill/>
          <a:ln>
            <a:noFill/>
          </a:ln>
        </p:spPr>
      </p:pic>
      <p:pic>
        <p:nvPicPr>
          <p:cNvPr descr="Resultado de imagem para apache redis" id="477" name="Google Shape;477;p62"/>
          <p:cNvPicPr preferRelativeResize="0"/>
          <p:nvPr/>
        </p:nvPicPr>
        <p:blipFill rotWithShape="1">
          <a:blip r:embed="rId6">
            <a:alphaModFix/>
          </a:blip>
          <a:srcRect b="0" l="0" r="0" t="0"/>
          <a:stretch/>
        </p:blipFill>
        <p:spPr>
          <a:xfrm>
            <a:off x="4456112" y="4830762"/>
            <a:ext cx="1947568" cy="657077"/>
          </a:xfrm>
          <a:prstGeom prst="rect">
            <a:avLst/>
          </a:prstGeom>
          <a:noFill/>
          <a:ln>
            <a:noFill/>
          </a:ln>
        </p:spPr>
      </p:pic>
      <p:pic>
        <p:nvPicPr>
          <p:cNvPr descr="Resultado de imagem para mongoDB" id="478" name="Google Shape;478;p62"/>
          <p:cNvPicPr preferRelativeResize="0"/>
          <p:nvPr/>
        </p:nvPicPr>
        <p:blipFill rotWithShape="1">
          <a:blip r:embed="rId7">
            <a:alphaModFix/>
          </a:blip>
          <a:srcRect b="0" l="0" r="0" t="0"/>
          <a:stretch/>
        </p:blipFill>
        <p:spPr>
          <a:xfrm>
            <a:off x="6780212" y="4830762"/>
            <a:ext cx="1614421" cy="44032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3"/>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Armazenamento de Dados</a:t>
            </a:r>
            <a:endParaRPr/>
          </a:p>
        </p:txBody>
      </p:sp>
      <p:sp>
        <p:nvSpPr>
          <p:cNvPr id="485" name="Google Shape;485;p63"/>
          <p:cNvSpPr txBox="1"/>
          <p:nvPr>
            <p:ph idx="1" type="body"/>
          </p:nvPr>
        </p:nvSpPr>
        <p:spPr>
          <a:xfrm>
            <a:off x="493712" y="2133600"/>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Os mais utilizados no mercado são os bancos baseados em famílias de colunas, pois eles possuem uma estrutura de armazenamento sem schema e muito adaptável</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Os bancos como o Redis também são muito interessantes, pois podem trabalhar em memória, melhorando muito o tempo de resposta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4"/>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Exercício em sala</a:t>
            </a:r>
            <a:endParaRPr/>
          </a:p>
        </p:txBody>
      </p:sp>
      <p:sp>
        <p:nvSpPr>
          <p:cNvPr id="491" name="Google Shape;491;p64"/>
          <p:cNvSpPr txBox="1"/>
          <p:nvPr>
            <p:ph idx="1" type="body"/>
          </p:nvPr>
        </p:nvSpPr>
        <p:spPr>
          <a:xfrm>
            <a:off x="493712" y="2133600"/>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Vocês terão 30 minutos para tentar definir uma pequena arquitetura </a:t>
            </a:r>
            <a:r>
              <a:rPr b="0" i="1" lang="en-US" sz="1800" u="none" cap="none" strike="noStrike">
                <a:solidFill>
                  <a:schemeClr val="dk1"/>
                </a:solidFill>
                <a:latin typeface="Arial"/>
                <a:ea typeface="Arial"/>
                <a:cs typeface="Arial"/>
                <a:sym typeface="Arial"/>
              </a:rPr>
              <a:t>Real Time</a:t>
            </a:r>
            <a:r>
              <a:rPr b="0" i="0" lang="en-US" sz="1800" u="none" cap="none" strike="noStrike">
                <a:solidFill>
                  <a:schemeClr val="dk1"/>
                </a:solidFill>
                <a:latin typeface="Arial"/>
                <a:ea typeface="Arial"/>
                <a:cs typeface="Arial"/>
                <a:sym typeface="Arial"/>
              </a:rPr>
              <a:t> utilizando as ferramentas informadas anteriormente. Qualquer dúvida podem perguntar e não tenham medo de errar.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5"/>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Pipelines para processamento de dados Real Time</a:t>
            </a:r>
            <a:endParaRPr/>
          </a:p>
        </p:txBody>
      </p:sp>
      <p:sp>
        <p:nvSpPr>
          <p:cNvPr id="498" name="Google Shape;498;p65"/>
          <p:cNvSpPr txBox="1"/>
          <p:nvPr>
            <p:ph idx="1" type="body"/>
          </p:nvPr>
        </p:nvSpPr>
        <p:spPr>
          <a:xfrm>
            <a:off x="493712" y="2133600"/>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 pipeline deve ser composto pelas estruturas básicas informadas anteriormente, compondo assim a camada rápida, ou fast layer, como é normalmente conhecida no mercado</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Algumas opções diferentes de pipelines podem ser montadas, conforme veremos a seguir</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just">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 entrada de dados pode ser feita pelo flume ou até mesmo pela utilização de algum serviço externo</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6"/>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Pipelines com arquitetura lambda</a:t>
            </a:r>
            <a:endParaRPr/>
          </a:p>
        </p:txBody>
      </p:sp>
      <p:pic>
        <p:nvPicPr>
          <p:cNvPr id="505" name="Google Shape;505;p66"/>
          <p:cNvPicPr preferRelativeResize="0"/>
          <p:nvPr/>
        </p:nvPicPr>
        <p:blipFill rotWithShape="1">
          <a:blip r:embed="rId3">
            <a:alphaModFix/>
          </a:blip>
          <a:srcRect b="0" l="0" r="0" t="0"/>
          <a:stretch/>
        </p:blipFill>
        <p:spPr>
          <a:xfrm>
            <a:off x="1944687" y="2060575"/>
            <a:ext cx="5297834" cy="4423512"/>
          </a:xfrm>
          <a:prstGeom prst="rect">
            <a:avLst/>
          </a:prstGeom>
          <a:noFill/>
          <a:ln>
            <a:noFill/>
          </a:ln>
        </p:spPr>
      </p:pic>
      <p:sp>
        <p:nvSpPr>
          <p:cNvPr id="506" name="Google Shape;506;p66"/>
          <p:cNvSpPr/>
          <p:nvPr/>
        </p:nvSpPr>
        <p:spPr>
          <a:xfrm>
            <a:off x="3995737" y="5876925"/>
            <a:ext cx="2232025" cy="360362"/>
          </a:xfrm>
          <a:prstGeom prst="roundRect">
            <a:avLst>
              <a:gd fmla="val 0" name="adj"/>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Spark Streaming</a:t>
            </a:r>
            <a:endParaRPr/>
          </a:p>
        </p:txBody>
      </p:sp>
      <p:sp>
        <p:nvSpPr>
          <p:cNvPr id="507" name="Google Shape;507;p66"/>
          <p:cNvSpPr/>
          <p:nvPr/>
        </p:nvSpPr>
        <p:spPr>
          <a:xfrm>
            <a:off x="3679825" y="5945187"/>
            <a:ext cx="287337" cy="225425"/>
          </a:xfrm>
          <a:prstGeom prst="rightArrow">
            <a:avLst>
              <a:gd fmla="val 13136" name="adj1"/>
              <a:gd fmla="val 50000" name="adj2"/>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8" name="Google Shape;508;p66"/>
          <p:cNvSpPr/>
          <p:nvPr/>
        </p:nvSpPr>
        <p:spPr>
          <a:xfrm rot="-2760000">
            <a:off x="6245225" y="5783262"/>
            <a:ext cx="420687" cy="227012"/>
          </a:xfrm>
          <a:prstGeom prst="rightArrow">
            <a:avLst>
              <a:gd fmla="val 15795" name="adj1"/>
              <a:gd fmla="val 50000" name="adj2"/>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67"/>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Pipeline com consumo direto de API</a:t>
            </a:r>
            <a:endParaRPr/>
          </a:p>
        </p:txBody>
      </p:sp>
      <p:sp>
        <p:nvSpPr>
          <p:cNvPr id="515" name="Google Shape;515;p67"/>
          <p:cNvSpPr/>
          <p:nvPr/>
        </p:nvSpPr>
        <p:spPr>
          <a:xfrm>
            <a:off x="1476375" y="2852737"/>
            <a:ext cx="914400" cy="1216025"/>
          </a:xfrm>
          <a:prstGeom prst="can">
            <a:avLst>
              <a:gd fmla="val 4060" name="adj"/>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Twitter API</a:t>
            </a:r>
            <a:endParaRPr/>
          </a:p>
        </p:txBody>
      </p:sp>
      <p:sp>
        <p:nvSpPr>
          <p:cNvPr id="516" name="Google Shape;516;p67"/>
          <p:cNvSpPr/>
          <p:nvPr/>
        </p:nvSpPr>
        <p:spPr>
          <a:xfrm>
            <a:off x="1365250" y="4394200"/>
            <a:ext cx="1079500" cy="1368425"/>
          </a:xfrm>
          <a:prstGeom prst="can">
            <a:avLst>
              <a:gd fmla="val 4263" name="adj"/>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API de Bolsa de Valores</a:t>
            </a:r>
            <a:endParaRPr/>
          </a:p>
        </p:txBody>
      </p:sp>
      <p:sp>
        <p:nvSpPr>
          <p:cNvPr id="517" name="Google Shape;517;p67"/>
          <p:cNvSpPr/>
          <p:nvPr/>
        </p:nvSpPr>
        <p:spPr>
          <a:xfrm>
            <a:off x="3635375" y="3644900"/>
            <a:ext cx="1944687" cy="749300"/>
          </a:xfrm>
          <a:prstGeom prst="roundRect">
            <a:avLst>
              <a:gd fmla="val 16667" name="adj"/>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8" name="Google Shape;518;p67"/>
          <p:cNvSpPr/>
          <p:nvPr/>
        </p:nvSpPr>
        <p:spPr>
          <a:xfrm rot="1380000">
            <a:off x="2452687" y="3500437"/>
            <a:ext cx="1198562" cy="288925"/>
          </a:xfrm>
          <a:prstGeom prst="rightArrow">
            <a:avLst>
              <a:gd fmla="val 19006" name="adj1"/>
              <a:gd fmla="val 50000" name="adj2"/>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9" name="Google Shape;519;p67"/>
          <p:cNvSpPr/>
          <p:nvPr/>
        </p:nvSpPr>
        <p:spPr>
          <a:xfrm rot="-1680000">
            <a:off x="2473325" y="4533900"/>
            <a:ext cx="1198562" cy="288925"/>
          </a:xfrm>
          <a:prstGeom prst="rightArrow">
            <a:avLst>
              <a:gd fmla="val 19006" name="adj1"/>
              <a:gd fmla="val 50000" name="adj2"/>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0" name="Google Shape;520;p67"/>
          <p:cNvSpPr/>
          <p:nvPr/>
        </p:nvSpPr>
        <p:spPr>
          <a:xfrm>
            <a:off x="6999287" y="3409950"/>
            <a:ext cx="914400" cy="1216025"/>
          </a:xfrm>
          <a:prstGeom prst="can">
            <a:avLst>
              <a:gd fmla="val 4060" name="adj"/>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HBase</a:t>
            </a:r>
            <a:endParaRPr/>
          </a:p>
        </p:txBody>
      </p:sp>
      <p:sp>
        <p:nvSpPr>
          <p:cNvPr id="521" name="Google Shape;521;p67"/>
          <p:cNvSpPr/>
          <p:nvPr/>
        </p:nvSpPr>
        <p:spPr>
          <a:xfrm>
            <a:off x="5689600" y="3873500"/>
            <a:ext cx="1200150" cy="288925"/>
          </a:xfrm>
          <a:prstGeom prst="rightArrow">
            <a:avLst>
              <a:gd fmla="val 19006" name="adj1"/>
              <a:gd fmla="val 50000" name="adj2"/>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Resultado de imagem para apache storm" id="522" name="Google Shape;522;p67"/>
          <p:cNvPicPr preferRelativeResize="0"/>
          <p:nvPr/>
        </p:nvPicPr>
        <p:blipFill rotWithShape="1">
          <a:blip r:embed="rId3">
            <a:alphaModFix/>
          </a:blip>
          <a:srcRect b="0" l="0" r="0" t="0"/>
          <a:stretch/>
        </p:blipFill>
        <p:spPr>
          <a:xfrm>
            <a:off x="4054475" y="3873500"/>
            <a:ext cx="1054100" cy="38374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68"/>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Ferramentas para visualização de dados</a:t>
            </a:r>
            <a:endParaRPr/>
          </a:p>
        </p:txBody>
      </p:sp>
      <p:sp>
        <p:nvSpPr>
          <p:cNvPr id="529" name="Google Shape;529;p68"/>
          <p:cNvSpPr txBox="1"/>
          <p:nvPr>
            <p:ph idx="1" type="body"/>
          </p:nvPr>
        </p:nvSpPr>
        <p:spPr>
          <a:xfrm>
            <a:off x="493712" y="2133600"/>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Em geral são utilizadas ferramentas de ETL combinadas com ferramentas de dashboards. Alguns exemplos são:</a:t>
            </a:r>
            <a:endParaRPr/>
          </a:p>
          <a:p>
            <a:pPr indent="-228600" lvl="0" marL="342900" marR="0" rtl="0" algn="just">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1" marL="742950" marR="0" rtl="0" algn="just">
              <a:lnSpc>
                <a:spcPct val="90000"/>
              </a:lnSpc>
              <a:spcBef>
                <a:spcPts val="28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Talend em conjunto com o Apache Kylin: a primeira ferramenta é de ETL e poderá ser utilizada para ajustar os dados no formato necessário para a criação dos Cubos do Apache Kylin</a:t>
            </a:r>
            <a:endParaRPr/>
          </a:p>
          <a:p>
            <a:pPr indent="-196850" lvl="1" marL="742950" marR="0" rtl="0" algn="just">
              <a:lnSpc>
                <a:spcPct val="9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85750" lvl="1" marL="742950" marR="0" rtl="0" algn="just">
              <a:lnSpc>
                <a:spcPct val="90000"/>
              </a:lnSpc>
              <a:spcBef>
                <a:spcPts val="28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Pentaho: ferramenta de ETL também, que já possui alguns plugins para dashboars</a:t>
            </a:r>
            <a:endParaRPr/>
          </a:p>
          <a:p>
            <a:pPr indent="-196850" lvl="1" marL="742950" marR="0" rtl="0" algn="just">
              <a:lnSpc>
                <a:spcPct val="9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85750" lvl="1" marL="742950" marR="0" rtl="0" algn="just">
              <a:lnSpc>
                <a:spcPct val="90000"/>
              </a:lnSpc>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54000" lvl="0" marL="342900" marR="0" rtl="0" algn="l">
              <a:spcBef>
                <a:spcPts val="28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descr="Resultado de imagem para talend" id="530" name="Google Shape;530;p68"/>
          <p:cNvPicPr preferRelativeResize="0"/>
          <p:nvPr/>
        </p:nvPicPr>
        <p:blipFill rotWithShape="1">
          <a:blip r:embed="rId3">
            <a:alphaModFix/>
          </a:blip>
          <a:srcRect b="0" l="0" r="0" t="0"/>
          <a:stretch/>
        </p:blipFill>
        <p:spPr>
          <a:xfrm>
            <a:off x="611187" y="4941887"/>
            <a:ext cx="2606067" cy="928509"/>
          </a:xfrm>
          <a:prstGeom prst="rect">
            <a:avLst/>
          </a:prstGeom>
          <a:noFill/>
          <a:ln>
            <a:noFill/>
          </a:ln>
        </p:spPr>
      </p:pic>
      <p:pic>
        <p:nvPicPr>
          <p:cNvPr descr="Resultado de imagem para apache kylin" id="531" name="Google Shape;531;p68"/>
          <p:cNvPicPr preferRelativeResize="0"/>
          <p:nvPr/>
        </p:nvPicPr>
        <p:blipFill rotWithShape="1">
          <a:blip r:embed="rId4">
            <a:alphaModFix/>
          </a:blip>
          <a:srcRect b="0" l="0" r="0" t="0"/>
          <a:stretch/>
        </p:blipFill>
        <p:spPr>
          <a:xfrm>
            <a:off x="3419475" y="4652962"/>
            <a:ext cx="2251244" cy="1366714"/>
          </a:xfrm>
          <a:prstGeom prst="rect">
            <a:avLst/>
          </a:prstGeom>
          <a:noFill/>
          <a:ln>
            <a:noFill/>
          </a:ln>
        </p:spPr>
      </p:pic>
      <p:pic>
        <p:nvPicPr>
          <p:cNvPr descr="Resultado de imagem para pentaho" id="532" name="Google Shape;532;p68"/>
          <p:cNvPicPr preferRelativeResize="0"/>
          <p:nvPr/>
        </p:nvPicPr>
        <p:blipFill rotWithShape="1">
          <a:blip r:embed="rId5">
            <a:alphaModFix/>
          </a:blip>
          <a:srcRect b="0" l="0" r="0" t="0"/>
          <a:stretch/>
        </p:blipFill>
        <p:spPr>
          <a:xfrm>
            <a:off x="6069012" y="5105400"/>
            <a:ext cx="2248614" cy="60099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Infraestrutura</a:t>
            </a:r>
            <a:endParaRPr/>
          </a:p>
        </p:txBody>
      </p:sp>
      <p:sp>
        <p:nvSpPr>
          <p:cNvPr id="539" name="Google Shape;539;p69"/>
          <p:cNvSpPr txBox="1"/>
          <p:nvPr>
            <p:ph idx="1" type="body"/>
          </p:nvPr>
        </p:nvSpPr>
        <p:spPr>
          <a:xfrm>
            <a:off x="457200" y="1989137"/>
            <a:ext cx="8229600" cy="41370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Com toda essa quantidade de dados e ferramentas, vem a grande pertunga:</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ctr">
              <a:lnSpc>
                <a:spcPct val="100000"/>
              </a:lnSpc>
              <a:spcBef>
                <a:spcPts val="64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Onde conseguir o poder computacional para processar todos esses dados e manter uma estrutura de pipeline com essa complexidade?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0"/>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Cloud Computing</a:t>
            </a:r>
            <a:endParaRPr/>
          </a:p>
        </p:txBody>
      </p:sp>
      <p:sp>
        <p:nvSpPr>
          <p:cNvPr id="546" name="Google Shape;546;p70"/>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Um ótima saída é a utilização de computação em nuvem</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Atualmente existem diversos fornecedores muito bons para esse tipo de demanda</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 maioria das grandes empresas utilizam serviços em nuvem para o processamento de dados</a:t>
            </a:r>
            <a:endParaRPr/>
          </a:p>
        </p:txBody>
      </p:sp>
      <p:pic>
        <p:nvPicPr>
          <p:cNvPr descr="Resultado de imagem para cloud computing" id="547" name="Google Shape;547;p70"/>
          <p:cNvPicPr preferRelativeResize="0"/>
          <p:nvPr/>
        </p:nvPicPr>
        <p:blipFill rotWithShape="1">
          <a:blip r:embed="rId3">
            <a:alphaModFix/>
          </a:blip>
          <a:srcRect b="0" l="0" r="0" t="0"/>
          <a:stretch/>
        </p:blipFill>
        <p:spPr>
          <a:xfrm>
            <a:off x="3419475" y="4724400"/>
            <a:ext cx="2251482" cy="198714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1"/>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Cloud Computing</a:t>
            </a:r>
            <a:endParaRPr/>
          </a:p>
        </p:txBody>
      </p:sp>
      <p:sp>
        <p:nvSpPr>
          <p:cNvPr id="554" name="Google Shape;554;p71"/>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 utilização de Cloud pode facilitar muito na manutenção de todas essas ferramentas</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 maioria dos serviços em nuvem já fornecem opções de criação de clusters que possuem todas as ferramentas instaladas e configuradas, sendo necessário apenas criar uma nova instância</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O custo é consideravelmente mais baixo quando comparado com toda a infraestrturu</a:t>
            </a:r>
            <a:r>
              <a:rPr lang="en-US" sz="2000"/>
              <a:t>r</a:t>
            </a:r>
            <a:r>
              <a:rPr b="0" i="0" lang="en-US" sz="2000" u="none" cap="none" strike="noStrike">
                <a:solidFill>
                  <a:schemeClr val="dk1"/>
                </a:solidFill>
                <a:latin typeface="Arial"/>
                <a:ea typeface="Arial"/>
                <a:cs typeface="Arial"/>
                <a:sym typeface="Arial"/>
              </a:rPr>
              <a:t>a </a:t>
            </a:r>
            <a:r>
              <a:rPr lang="en-US" sz="2000"/>
              <a:t>n</a:t>
            </a:r>
            <a:r>
              <a:rPr b="0" i="0" lang="en-US" sz="2000" u="none" cap="none" strike="noStrike">
                <a:solidFill>
                  <a:schemeClr val="dk1"/>
                </a:solidFill>
                <a:latin typeface="Arial"/>
                <a:ea typeface="Arial"/>
                <a:cs typeface="Arial"/>
                <a:sym typeface="Arial"/>
              </a:rPr>
              <a:t>ecessária para executar demandas assim</a:t>
            </a:r>
            <a:endParaRPr/>
          </a:p>
        </p:txBody>
      </p:sp>
      <p:pic>
        <p:nvPicPr>
          <p:cNvPr descr="Resultado de imagem para cloud computing" id="555" name="Google Shape;555;p71"/>
          <p:cNvPicPr preferRelativeResize="0"/>
          <p:nvPr/>
        </p:nvPicPr>
        <p:blipFill rotWithShape="1">
          <a:blip r:embed="rId3">
            <a:alphaModFix/>
          </a:blip>
          <a:srcRect b="0" l="0" r="0" t="0"/>
          <a:stretch/>
        </p:blipFill>
        <p:spPr>
          <a:xfrm>
            <a:off x="7164387" y="5445125"/>
            <a:ext cx="1436645" cy="12671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800"/>
              <a:buFont typeface="Arial"/>
              <a:buNone/>
            </a:pPr>
            <a:r>
              <a:rPr b="1" i="0" lang="en-US" sz="2800" u="none" cap="none" strike="noStrike">
                <a:solidFill>
                  <a:schemeClr val="dk2"/>
                </a:solidFill>
                <a:latin typeface="Arial"/>
                <a:ea typeface="Arial"/>
                <a:cs typeface="Arial"/>
                <a:sym typeface="Arial"/>
              </a:rPr>
              <a:t>Fluxos Contínuos de Dados – Características</a:t>
            </a:r>
            <a:endParaRPr/>
          </a:p>
        </p:txBody>
      </p:sp>
      <p:sp>
        <p:nvSpPr>
          <p:cNvPr id="118" name="Google Shape;118;p18"/>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Dados chegam de forma contínua, em alta velocidade</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Fluxo geralmente é muito grande ou infinito, não podendo ser armazenado em memória</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Dados gerados podem possuir variação em sua ditribuição</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Algoritmos padrões de mineração de dados não são bons em FCDs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2"/>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Cloud Computing</a:t>
            </a:r>
            <a:endParaRPr/>
          </a:p>
        </p:txBody>
      </p:sp>
      <p:sp>
        <p:nvSpPr>
          <p:cNvPr id="562" name="Google Shape;562;p72"/>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Principais fornecedores:</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Google</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Microsoft</a:t>
            </a:r>
            <a:endParaRPr b="0" i="0" sz="2000" u="none" cap="none" strike="noStrike">
              <a:solidFill>
                <a:schemeClr val="dk1"/>
              </a:solidFill>
              <a:latin typeface="Arial"/>
              <a:ea typeface="Arial"/>
              <a:cs typeface="Arial"/>
              <a:sym typeface="Arial"/>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Amazon</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IBM</a:t>
            </a:r>
            <a:endParaRPr/>
          </a:p>
        </p:txBody>
      </p:sp>
      <p:pic>
        <p:nvPicPr>
          <p:cNvPr descr="Resultado de imagem para cloud computing" id="563" name="Google Shape;563;p72"/>
          <p:cNvPicPr preferRelativeResize="0"/>
          <p:nvPr/>
        </p:nvPicPr>
        <p:blipFill rotWithShape="1">
          <a:blip r:embed="rId3">
            <a:alphaModFix/>
          </a:blip>
          <a:srcRect b="0" l="0" r="0" t="0"/>
          <a:stretch/>
        </p:blipFill>
        <p:spPr>
          <a:xfrm>
            <a:off x="7164387" y="5445125"/>
            <a:ext cx="1436645" cy="126714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3"/>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Cloud Computing</a:t>
            </a:r>
            <a:endParaRPr/>
          </a:p>
        </p:txBody>
      </p:sp>
      <p:sp>
        <p:nvSpPr>
          <p:cNvPr id="570" name="Google Shape;570;p73"/>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Para utilizar os serviços em Cloud basta fazer uma assinatura de uma das nuvens, definir a infraestrutura necessária e criar o cluster</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Os serviços em geral já geram o cluster com as ferramentas necessárias para Big Data, ou então será necessária a criação de um script simples para configuração das instâncias de uma máquina em cloud com as bibliotecas e algumas ferramentas necessárias</a:t>
            </a:r>
            <a:endParaRPr/>
          </a:p>
          <a:p>
            <a:pPr indent="-215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Nada muito complicado</a:t>
            </a:r>
            <a:endParaRPr/>
          </a:p>
        </p:txBody>
      </p:sp>
      <p:pic>
        <p:nvPicPr>
          <p:cNvPr descr="Resultado de imagem para cloud computing" id="571" name="Google Shape;571;p73"/>
          <p:cNvPicPr preferRelativeResize="0"/>
          <p:nvPr/>
        </p:nvPicPr>
        <p:blipFill rotWithShape="1">
          <a:blip r:embed="rId3">
            <a:alphaModFix/>
          </a:blip>
          <a:srcRect b="0" l="0" r="0" t="0"/>
          <a:stretch/>
        </p:blipFill>
        <p:spPr>
          <a:xfrm>
            <a:off x="7164387" y="5445125"/>
            <a:ext cx="1436645" cy="126714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Cloud Computing</a:t>
            </a:r>
            <a:endParaRPr/>
          </a:p>
        </p:txBody>
      </p:sp>
      <p:sp>
        <p:nvSpPr>
          <p:cNvPr id="578" name="Google Shape;578;p74"/>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Google – possui diversas ferramentas próprias, geralmente em maior quantidade que os concorrentes</a:t>
            </a:r>
            <a:endParaRPr/>
          </a:p>
        </p:txBody>
      </p:sp>
      <p:pic>
        <p:nvPicPr>
          <p:cNvPr descr="Resultado de imagem para google cloud" id="579" name="Google Shape;579;p74"/>
          <p:cNvPicPr preferRelativeResize="0"/>
          <p:nvPr/>
        </p:nvPicPr>
        <p:blipFill rotWithShape="1">
          <a:blip r:embed="rId3">
            <a:alphaModFix/>
          </a:blip>
          <a:srcRect b="0" l="0" r="0" t="0"/>
          <a:stretch/>
        </p:blipFill>
        <p:spPr>
          <a:xfrm>
            <a:off x="1238250" y="2886075"/>
            <a:ext cx="6650831" cy="3961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75"/>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Casos de utilização de arquiteturas em tempo real</a:t>
            </a:r>
            <a:endParaRPr/>
          </a:p>
        </p:txBody>
      </p:sp>
      <p:sp>
        <p:nvSpPr>
          <p:cNvPr id="586" name="Google Shape;586;p75"/>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Chatbots</a:t>
            </a:r>
            <a:endParaRPr b="0" i="0" sz="2400" u="none" cap="none" strike="noStrike">
              <a:solidFill>
                <a:schemeClr val="dk1"/>
              </a:solidFill>
              <a:latin typeface="Arial"/>
              <a:ea typeface="Arial"/>
              <a:cs typeface="Arial"/>
              <a:sym typeface="Arial"/>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Facebook</a:t>
            </a:r>
            <a:endParaRPr/>
          </a:p>
          <a:p>
            <a:pPr indent="-285750" lvl="1" marL="742950" marR="0" rtl="0" algn="l">
              <a:lnSpc>
                <a:spcPct val="100000"/>
              </a:lnSpc>
              <a:spcBef>
                <a:spcPts val="400"/>
              </a:spcBef>
              <a:spcAft>
                <a:spcPts val="0"/>
              </a:spcAft>
              <a:buClr>
                <a:schemeClr val="dk1"/>
              </a:buClr>
              <a:buSzPts val="2000"/>
              <a:buFont typeface="Arial"/>
              <a:buChar char="–"/>
            </a:pPr>
            <a:r>
              <a:rPr lang="en-US" sz="2000"/>
              <a:t>Telegram</a:t>
            </a:r>
            <a:endParaRPr/>
          </a:p>
          <a:p>
            <a:pPr indent="-158750" lvl="1" marL="74295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Arquitetura lambda:</a:t>
            </a:r>
            <a:endParaRPr/>
          </a:p>
          <a:p>
            <a:pPr indent="-285750" lvl="1" marL="74295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Grandes bancos (instituição financeira)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76"/>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Casos de utilização de arquiteturas em tempo real</a:t>
            </a:r>
            <a:endParaRPr/>
          </a:p>
        </p:txBody>
      </p:sp>
      <p:sp>
        <p:nvSpPr>
          <p:cNvPr id="593" name="Google Shape;593;p76"/>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9250" lvl="0" marL="4000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Sistemas de recomendação:</a:t>
            </a:r>
            <a:endParaRPr/>
          </a:p>
          <a:p>
            <a:pPr indent="-292100" lvl="1" marL="8001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Youtube</a:t>
            </a:r>
            <a:endParaRPr/>
          </a:p>
          <a:p>
            <a:pPr indent="-292100" lvl="1" marL="8001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Netflix</a:t>
            </a:r>
            <a:endParaRPr/>
          </a:p>
          <a:p>
            <a:pPr indent="-165100" lvl="1" marL="8001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9250" lvl="0" marL="4000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Reconhecimento de imagens:</a:t>
            </a:r>
            <a:endParaRPr/>
          </a:p>
          <a:p>
            <a:pPr indent="-292100" lvl="1" marL="800100" marR="0" rtl="0" algn="l">
              <a:lnSpc>
                <a:spcPct val="100000"/>
              </a:lnSpc>
              <a:spcBef>
                <a:spcPts val="4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Empresa de seguros veiculares</a:t>
            </a:r>
            <a:endParaRPr b="0" i="0" sz="2000" u="none" cap="none" strike="noStrike">
              <a:solidFill>
                <a:schemeClr val="dk1"/>
              </a:solidFill>
              <a:latin typeface="Arial"/>
              <a:ea typeface="Arial"/>
              <a:cs typeface="Arial"/>
              <a:sym typeface="Arial"/>
            </a:endParaRPr>
          </a:p>
          <a:p>
            <a:pPr indent="-234950" lvl="2" marL="1200150" marR="0" rtl="0" algn="l">
              <a:lnSpc>
                <a:spcPct val="10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Reconhecer placa</a:t>
            </a:r>
            <a:endParaRPr/>
          </a:p>
          <a:p>
            <a:pPr indent="-234950" lvl="2" marL="1200150" marR="0" rtl="0" algn="l">
              <a:lnSpc>
                <a:spcPct val="100000"/>
              </a:lnSpc>
              <a:spcBef>
                <a:spcPts val="32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Reconhecer documentação</a:t>
            </a:r>
            <a:endParaRPr/>
          </a:p>
          <a:p>
            <a:pPr indent="-133350" lvl="2" marL="120015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349250" lvl="0" marL="4000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Sistemas de aviação</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77"/>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Conclusão</a:t>
            </a:r>
            <a:endParaRPr/>
          </a:p>
        </p:txBody>
      </p:sp>
      <p:sp>
        <p:nvSpPr>
          <p:cNvPr id="600" name="Google Shape;600;p77"/>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9250" lvl="0" marL="4000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Sistemas que utilizam grandes quantidades de dados em fluxos contínuos possuem uma grande complexidade para processamento</a:t>
            </a:r>
            <a:endParaRPr/>
          </a:p>
          <a:p>
            <a:pPr indent="-196850" lvl="0" marL="4000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9250" lvl="0" marL="4000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Para cada tipo de sistema é necessário utilizar uma forma de processamento diferente</a:t>
            </a:r>
            <a:endParaRPr/>
          </a:p>
          <a:p>
            <a:pPr indent="-196850" lvl="0" marL="4000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9250" lvl="0" marL="4000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Existem diferentes arquiteturas para processamento Real Time, inclusive combinadas com processamento Batch</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78"/>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Conclusão</a:t>
            </a:r>
            <a:endParaRPr/>
          </a:p>
        </p:txBody>
      </p:sp>
      <p:sp>
        <p:nvSpPr>
          <p:cNvPr id="607" name="Google Shape;607;p78"/>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9250" lvl="0" marL="4000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Processamento em nuvem é uma ótima alternativa para reduzir custos e ter pouca manutenção de infraestrutura</a:t>
            </a:r>
            <a:endParaRPr/>
          </a:p>
          <a:p>
            <a:pPr indent="-196850" lvl="0" marL="40005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9250" lvl="0" marL="40005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 grande aumento na geração de dados, até mesmo pelo nosso dia-a-dia, tornou necessária a utilização de ferramentas distribuídas para processamento de dados em tempo real</a:t>
            </a:r>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79"/>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Conclusão</a:t>
            </a:r>
            <a:endParaRPr/>
          </a:p>
        </p:txBody>
      </p:sp>
      <p:sp>
        <p:nvSpPr>
          <p:cNvPr id="614" name="Google Shape;614;p79"/>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9250" lvl="0" marL="4000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A Internet das coisas é uma tendência que está em crescimento e contribui muito para a geração de dados de diferentes fontes e tipos</a:t>
            </a:r>
            <a:endParaRPr/>
          </a:p>
          <a:p>
            <a:pPr indent="-196850" lvl="0" marL="400050" marR="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49250" lvl="0" marL="40005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As redes sociais poderão ser utilizadas cada dia mais para entender melhor o comportamento das pessoas e recomendar diversos produtos e serviços</a:t>
            </a:r>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0"/>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Conclusão</a:t>
            </a:r>
            <a:endParaRPr/>
          </a:p>
        </p:txBody>
      </p:sp>
      <p:sp>
        <p:nvSpPr>
          <p:cNvPr id="621" name="Google Shape;621;p80"/>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9250" lvl="0" marL="400050" marR="0" rtl="0" algn="l">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Análise de dados e implementação de algoritmos para Real Time estão crescendo muito e já podemos ver isso até mesmo ao utilizar o gps e receber orientações do Google, por exemplo</a:t>
            </a:r>
            <a:endParaRPr/>
          </a:p>
          <a:p>
            <a:pPr indent="-196850" lvl="0" marL="400050" marR="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49250" lvl="0" marL="400050" marR="0" rtl="0" algn="l">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Chatbots também existem em diversos sistemas e cada vez mais conseguem conversar com seres humanos e entender suas necessidades, facilitando na resolução rápida de problemas simples</a:t>
            </a:r>
            <a:endParaRPr/>
          </a:p>
          <a:p>
            <a:pPr indent="-196850" lvl="0" marL="400050" marR="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6850" lvl="0" marL="400050" marR="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81"/>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Conclusão</a:t>
            </a:r>
            <a:endParaRPr/>
          </a:p>
        </p:txBody>
      </p:sp>
      <p:sp>
        <p:nvSpPr>
          <p:cNvPr id="628" name="Google Shape;628;p81"/>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9250" lvl="0" marL="400050" marR="0" rtl="0" algn="just">
              <a:lnSpc>
                <a:spcPct val="10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Uma área que também está em crescimento e atualmente utiliza muito os fluxos contínuos de dados para atualizar seus algoritmos são os Sistemas de Recomendação</a:t>
            </a:r>
            <a:endParaRPr/>
          </a:p>
          <a:p>
            <a:pPr indent="-196850" lvl="0" marL="400050" marR="0" rtl="0" algn="just">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49250" lvl="0" marL="400050" marR="0" rtl="0" algn="just">
              <a:lnSpc>
                <a:spcPct val="100000"/>
              </a:lnSpc>
              <a:spcBef>
                <a:spcPts val="48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Processamento de grandes quantidades de dados, em tempo real, Big Data e Machine Learning são áreas com tendências a elevado crescimento nos próximos anos</a:t>
            </a:r>
            <a:endParaRPr/>
          </a:p>
          <a:p>
            <a:pPr indent="-196850" lvl="0" marL="400050" marR="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6850" lvl="0" marL="400050" marR="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Fluxos Contínuos de Dados – Fatores que contribuem</a:t>
            </a:r>
            <a:endParaRPr/>
          </a:p>
        </p:txBody>
      </p:sp>
      <p:sp>
        <p:nvSpPr>
          <p:cNvPr id="124" name="Google Shape;124;p19"/>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Várias aplicações do mundo real trabalham com FCDs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Fenômeno da Internet das Coisas aumentou muito essa questão</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Grande tendência e possui muitas aplicações</a:t>
            </a:r>
            <a:endParaRPr/>
          </a:p>
          <a:p>
            <a:pPr indent="-190500" lvl="0" marL="342900" marR="0" rtl="0" algn="just">
              <a:lnSpc>
                <a:spcPct val="90000"/>
              </a:lnSpc>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just">
              <a:lnSpc>
                <a:spcPct val="90000"/>
              </a:lnSpc>
              <a:spcBef>
                <a:spcPts val="480"/>
              </a:spcBef>
              <a:spcAft>
                <a:spcPts val="0"/>
              </a:spcAft>
              <a:buClr>
                <a:schemeClr val="dk1"/>
              </a:buClr>
              <a:buSzPts val="2400"/>
              <a:buFont typeface="Arial"/>
              <a:buChar char="•"/>
            </a:pPr>
            <a:r>
              <a:rPr lang="en-US" sz="2400"/>
              <a:t>IPV6</a:t>
            </a:r>
            <a:r>
              <a:rPr b="0" i="0" lang="en-US" sz="2400" u="none" cap="none" strike="noStrike">
                <a:solidFill>
                  <a:schemeClr val="dk1"/>
                </a:solidFill>
                <a:latin typeface="Arial"/>
                <a:ea typeface="Arial"/>
                <a:cs typeface="Arial"/>
                <a:sym typeface="Arial"/>
              </a:rPr>
              <a:t> provavelmente irá contribuir bastante para o aumento de aplicações desse tipo</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2"/>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Dúvidas?</a:t>
            </a:r>
            <a:endParaRPr/>
          </a:p>
        </p:txBody>
      </p:sp>
      <p:sp>
        <p:nvSpPr>
          <p:cNvPr id="635" name="Google Shape;635;p82"/>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83"/>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Exercício 2 - Seminário</a:t>
            </a:r>
            <a:endParaRPr/>
          </a:p>
        </p:txBody>
      </p:sp>
      <p:sp>
        <p:nvSpPr>
          <p:cNvPr id="642" name="Google Shape;642;p83"/>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84"/>
          <p:cNvSpPr txBox="1"/>
          <p:nvPr>
            <p:ph type="title"/>
          </p:nvPr>
        </p:nvSpPr>
        <p:spPr>
          <a:xfrm>
            <a:off x="395287" y="908050"/>
            <a:ext cx="8424862"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0" i="0" lang="en-US" sz="3200" u="none" cap="none" strike="noStrike">
                <a:solidFill>
                  <a:schemeClr val="dk2"/>
                </a:solidFill>
                <a:latin typeface="Arial"/>
                <a:ea typeface="Arial"/>
                <a:cs typeface="Arial"/>
                <a:sym typeface="Arial"/>
              </a:rPr>
              <a:t>Referências</a:t>
            </a:r>
            <a:endParaRPr/>
          </a:p>
        </p:txBody>
      </p:sp>
      <p:sp>
        <p:nvSpPr>
          <p:cNvPr id="649" name="Google Shape;649;p84"/>
          <p:cNvSpPr txBox="1"/>
          <p:nvPr>
            <p:ph idx="1" type="body"/>
          </p:nvPr>
        </p:nvSpPr>
        <p:spPr>
          <a:xfrm>
            <a:off x="457200" y="2205037"/>
            <a:ext cx="8229600" cy="39211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GAMA, João et al. A survey on concept drift adaptation. </a:t>
            </a:r>
            <a:r>
              <a:rPr b="1" i="0" lang="en-US" sz="1400" u="none">
                <a:solidFill>
                  <a:schemeClr val="dk1"/>
                </a:solidFill>
                <a:latin typeface="Arial"/>
                <a:ea typeface="Arial"/>
                <a:cs typeface="Arial"/>
                <a:sym typeface="Arial"/>
              </a:rPr>
              <a:t>ACM Computing Surveys (CSUR)</a:t>
            </a:r>
            <a:r>
              <a:rPr b="0" i="0" lang="en-US" sz="1400" u="none">
                <a:solidFill>
                  <a:schemeClr val="dk1"/>
                </a:solidFill>
                <a:latin typeface="Arial"/>
                <a:ea typeface="Arial"/>
                <a:cs typeface="Arial"/>
                <a:sym typeface="Arial"/>
              </a:rPr>
              <a:t>, v. 46, n. 4, p. 44, 2014. </a:t>
            </a:r>
            <a:endParaRPr b="0" i="0" sz="1400" u="none">
              <a:solidFill>
                <a:schemeClr val="dk1"/>
              </a:solidFill>
              <a:latin typeface="Arial"/>
              <a:ea typeface="Arial"/>
              <a:cs typeface="Arial"/>
              <a:sym typeface="Arial"/>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280"/>
              </a:spcBef>
              <a:spcAft>
                <a:spcPts val="0"/>
              </a:spcAft>
              <a:buClr>
                <a:schemeClr val="dk1"/>
              </a:buClr>
              <a:buSzPts val="1400"/>
              <a:buFont typeface="Arial"/>
              <a:buChar char="•"/>
            </a:pPr>
            <a:r>
              <a:rPr b="0" i="0" lang="en-US" sz="1400" u="sng">
                <a:solidFill>
                  <a:schemeClr val="hlink"/>
                </a:solidFill>
                <a:latin typeface="Arial"/>
                <a:ea typeface="Arial"/>
                <a:cs typeface="Arial"/>
                <a:sym typeface="Arial"/>
                <a:hlinkClick r:id="rId3"/>
              </a:rPr>
              <a:t>http://igti.com.br/blog/etapas-processamento-fluxos-continuos-de-dados/</a:t>
            </a:r>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280"/>
              </a:spcBef>
              <a:spcAft>
                <a:spcPts val="0"/>
              </a:spcAft>
              <a:buClr>
                <a:schemeClr val="dk1"/>
              </a:buClr>
              <a:buSzPts val="1400"/>
              <a:buFont typeface="Arial"/>
              <a:buChar char="•"/>
            </a:pPr>
            <a:r>
              <a:rPr b="0" i="0" lang="en-US" sz="1400" u="sng">
                <a:solidFill>
                  <a:schemeClr val="hlink"/>
                </a:solidFill>
                <a:latin typeface="Arial"/>
                <a:ea typeface="Arial"/>
                <a:cs typeface="Arial"/>
                <a:sym typeface="Arial"/>
                <a:hlinkClick r:id="rId4"/>
              </a:rPr>
              <a:t>https://imasters.com.br/desenvolvimento/introducao-ao-apache-flume/?trace=1519021197&amp;source=single</a:t>
            </a:r>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280"/>
              </a:spcBef>
              <a:spcAft>
                <a:spcPts val="0"/>
              </a:spcAft>
              <a:buClr>
                <a:schemeClr val="dk1"/>
              </a:buClr>
              <a:buSzPts val="1400"/>
              <a:buFont typeface="Arial"/>
              <a:buChar char="•"/>
            </a:pPr>
            <a:r>
              <a:rPr b="0" i="0" lang="en-US" sz="1400" u="sng">
                <a:solidFill>
                  <a:schemeClr val="hlink"/>
                </a:solidFill>
                <a:latin typeface="Arial"/>
                <a:ea typeface="Arial"/>
                <a:cs typeface="Arial"/>
                <a:sym typeface="Arial"/>
                <a:hlinkClick r:id="rId5"/>
              </a:rPr>
              <a:t>https://insidebigdata.com/2016/04/28/a-brief-history-of-kafka-linkedins-messaging-platform/</a:t>
            </a:r>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280"/>
              </a:spcBef>
              <a:spcAft>
                <a:spcPts val="0"/>
              </a:spcAft>
              <a:buClr>
                <a:schemeClr val="dk1"/>
              </a:buClr>
              <a:buSzPts val="1400"/>
              <a:buFont typeface="Arial"/>
              <a:buChar char="•"/>
            </a:pPr>
            <a:r>
              <a:rPr b="0" i="0" lang="en-US" sz="1400" u="sng">
                <a:solidFill>
                  <a:schemeClr val="hlink"/>
                </a:solidFill>
                <a:latin typeface="Arial"/>
                <a:ea typeface="Arial"/>
                <a:cs typeface="Arial"/>
                <a:sym typeface="Arial"/>
                <a:hlinkClick r:id="rId6"/>
              </a:rPr>
              <a:t>https://www.concrete.com.br/2016/08/09/introducao-ao-apache-flume/</a:t>
            </a:r>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280"/>
              </a:spcBef>
              <a:spcAft>
                <a:spcPts val="0"/>
              </a:spcAft>
              <a:buClr>
                <a:schemeClr val="dk1"/>
              </a:buClr>
              <a:buSzPts val="1400"/>
              <a:buFont typeface="Arial"/>
              <a:buChar char="•"/>
            </a:pPr>
            <a:r>
              <a:rPr b="0" i="0" lang="en-US" sz="1400" u="sng">
                <a:solidFill>
                  <a:schemeClr val="hlink"/>
                </a:solidFill>
                <a:latin typeface="Arial"/>
                <a:ea typeface="Arial"/>
                <a:cs typeface="Arial"/>
                <a:sym typeface="Arial"/>
                <a:hlinkClick r:id="rId7"/>
              </a:rPr>
              <a:t>https://www.infoq.com/br/articles/apache-spark-introduction</a:t>
            </a:r>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280"/>
              </a:spcBef>
              <a:spcAft>
                <a:spcPts val="0"/>
              </a:spcAft>
              <a:buClr>
                <a:schemeClr val="dk1"/>
              </a:buClr>
              <a:buSzPts val="1400"/>
              <a:buFont typeface="Arial"/>
              <a:buChar char="•"/>
            </a:pPr>
            <a:r>
              <a:rPr b="0" i="0" lang="en-US" sz="1400" u="sng">
                <a:solidFill>
                  <a:schemeClr val="hlink"/>
                </a:solidFill>
                <a:latin typeface="Arial"/>
                <a:ea typeface="Arial"/>
                <a:cs typeface="Arial"/>
                <a:sym typeface="Arial"/>
                <a:hlinkClick r:id="rId8"/>
              </a:rPr>
              <a:t>https://engineering.linkedin.com/blog/2016/04/kafka-ecosystem-at-linkedin</a:t>
            </a:r>
            <a:endParaRPr/>
          </a:p>
          <a:p>
            <a:pPr indent="-254000" lvl="0" marL="342900" marR="0" rtl="0" algn="l">
              <a:lnSpc>
                <a:spcPct val="100000"/>
              </a:lnSpc>
              <a:spcBef>
                <a:spcPts val="28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342900" lvl="0" marL="342900" marR="0" rtl="0" algn="l">
              <a:lnSpc>
                <a:spcPct val="100000"/>
              </a:lnSpc>
              <a:spcBef>
                <a:spcPts val="280"/>
              </a:spcBef>
              <a:spcAft>
                <a:spcPts val="0"/>
              </a:spcAft>
              <a:buClr>
                <a:schemeClr val="dk1"/>
              </a:buClr>
              <a:buSzPts val="1400"/>
              <a:buFont typeface="Arial"/>
              <a:buChar char="•"/>
            </a:pPr>
            <a:r>
              <a:rPr b="0" i="0" lang="en-US" sz="1400" u="none">
                <a:solidFill>
                  <a:schemeClr val="dk1"/>
                </a:solidFill>
                <a:latin typeface="Arial"/>
                <a:ea typeface="Arial"/>
                <a:cs typeface="Arial"/>
                <a:sym typeface="Arial"/>
              </a:rPr>
              <a:t>http://www.w3ii.com/pt/apache_flume/apache_flume_introduction.html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Fluxos Contínuos de Dados e a IoT</a:t>
            </a:r>
            <a:endParaRPr/>
          </a:p>
        </p:txBody>
      </p:sp>
      <p:sp>
        <p:nvSpPr>
          <p:cNvPr id="130" name="Google Shape;130;p20"/>
          <p:cNvSpPr txBox="1"/>
          <p:nvPr>
            <p:ph idx="1" type="body"/>
          </p:nvPr>
        </p:nvSpPr>
        <p:spPr>
          <a:xfrm>
            <a:off x="468312" y="2205037"/>
            <a:ext cx="8229600"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 “Internet das Coisas” se refere a uma revolução tecnológica que tem como objetivo conectar os itens usados do dia a dia à rede mundial de computadores. Cada vez mais surgem eletrodomésticos, meios de transporte e até mesmo tênis, roupas e maçanetas conectadas à Internet e a outros dispositivos, como computadores e smartphones.</a:t>
            </a:r>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C:\Users\Sam\Desktop\Apresentação IOT\2248.Remote home control shutterstock_143542750.jpg" id="131" name="Google Shape;131;p20"/>
          <p:cNvPicPr preferRelativeResize="0"/>
          <p:nvPr/>
        </p:nvPicPr>
        <p:blipFill rotWithShape="1">
          <a:blip r:embed="rId3">
            <a:alphaModFix/>
          </a:blip>
          <a:srcRect b="0" l="0" r="0" t="0"/>
          <a:stretch/>
        </p:blipFill>
        <p:spPr>
          <a:xfrm rot="-1140000">
            <a:off x="5870014" y="4669443"/>
            <a:ext cx="2717914" cy="1810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95287" y="908050"/>
            <a:ext cx="8229600" cy="93503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Arial"/>
              <a:buNone/>
            </a:pPr>
            <a:r>
              <a:rPr b="1" i="0" lang="en-US" sz="3200" u="none" cap="none" strike="noStrike">
                <a:solidFill>
                  <a:schemeClr val="dk2"/>
                </a:solidFill>
                <a:latin typeface="Arial"/>
                <a:ea typeface="Arial"/>
                <a:cs typeface="Arial"/>
                <a:sym typeface="Arial"/>
              </a:rPr>
              <a:t>Fluxos Contínuos de Dados e a IoT</a:t>
            </a:r>
            <a:endParaRPr/>
          </a:p>
        </p:txBody>
      </p:sp>
      <p:sp>
        <p:nvSpPr>
          <p:cNvPr id="137" name="Google Shape;137;p21"/>
          <p:cNvSpPr txBox="1"/>
          <p:nvPr>
            <p:ph idx="1" type="body"/>
          </p:nvPr>
        </p:nvSpPr>
        <p:spPr>
          <a:xfrm>
            <a:off x="4140200" y="2205037"/>
            <a:ext cx="4557712" cy="388778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Apple, Philips, Bose, Dropcam e Lively, Entre outras, fabricam aparelhos conectados à internet para baixar a intensidade da luz, fechar as portas da garagem, ouvir músicas ou ficar de olho em membros a família por meio de sensores  ou vídeo ao vivo.</a:t>
            </a:r>
            <a:endParaRPr/>
          </a:p>
          <a:p>
            <a:pPr indent="-190500" lvl="0" marL="342900" marR="0" rtl="0" algn="l">
              <a:spcBef>
                <a:spcPts val="48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C:\Users\Sam\Desktop\Apresentação IOT\2248.Remote home control shutterstock_143542750.jpg" id="138" name="Google Shape;138;p21"/>
          <p:cNvPicPr preferRelativeResize="0"/>
          <p:nvPr/>
        </p:nvPicPr>
        <p:blipFill rotWithShape="1">
          <a:blip r:embed="rId3">
            <a:alphaModFix/>
          </a:blip>
          <a:srcRect b="0" l="0" r="0" t="0"/>
          <a:stretch/>
        </p:blipFill>
        <p:spPr>
          <a:xfrm>
            <a:off x="539750" y="2708275"/>
            <a:ext cx="3750543" cy="25093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